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701" r:id="rId2"/>
  </p:sldMasterIdLst>
  <p:notesMasterIdLst>
    <p:notesMasterId r:id="rId20"/>
  </p:notesMasterIdLst>
  <p:sldIdLst>
    <p:sldId id="259" r:id="rId3"/>
    <p:sldId id="257" r:id="rId4"/>
    <p:sldId id="2142533605" r:id="rId5"/>
    <p:sldId id="2142533753" r:id="rId6"/>
    <p:sldId id="2142533768" r:id="rId7"/>
    <p:sldId id="2142533772" r:id="rId8"/>
    <p:sldId id="277" r:id="rId9"/>
    <p:sldId id="2142533766" r:id="rId10"/>
    <p:sldId id="2142533708" r:id="rId11"/>
    <p:sldId id="2142533755" r:id="rId12"/>
    <p:sldId id="2142533770" r:id="rId13"/>
    <p:sldId id="2142533771" r:id="rId14"/>
    <p:sldId id="2142533754" r:id="rId15"/>
    <p:sldId id="2142533756" r:id="rId16"/>
    <p:sldId id="2142533757" r:id="rId17"/>
    <p:sldId id="2142533773" r:id="rId18"/>
    <p:sldId id="2142533750" r:id="rId19"/>
  </p:sldIdLst>
  <p:sldSz cx="16256000" cy="9144000"/>
  <p:notesSz cx="9296400" cy="7010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GESEGEHI" initials="D" lastIdx="1" clrIdx="0">
    <p:extLst>
      <p:ext uri="{19B8F6BF-5375-455C-9EA6-DF929625EA0E}">
        <p15:presenceInfo xmlns:p15="http://schemas.microsoft.com/office/powerpoint/2012/main" userId="DIGESEGE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55C"/>
    <a:srgbClr val="691C32"/>
    <a:srgbClr val="5D192C"/>
    <a:srgbClr val="DDC9A3"/>
    <a:srgbClr val="385723"/>
    <a:srgbClr val="548235"/>
    <a:srgbClr val="FE8048"/>
    <a:srgbClr val="39ADDB"/>
    <a:srgbClr val="235B4E"/>
    <a:srgbClr val="ECE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7" autoAdjust="0"/>
    <p:restoredTop sz="94660"/>
  </p:normalViewPr>
  <p:slideViewPr>
    <p:cSldViewPr>
      <p:cViewPr varScale="1">
        <p:scale>
          <a:sx n="54" d="100"/>
          <a:sy n="54" d="100"/>
        </p:scale>
        <p:origin x="132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amatics.net/from-the-beehive-21/" TargetMode="External"/><Relationship Id="rId13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48.jpg"/><Relationship Id="rId12" Type="http://schemas.openxmlformats.org/officeDocument/2006/relationships/hyperlink" Target="https://scienceforwork.com/blog/justice/" TargetMode="External"/><Relationship Id="rId2" Type="http://schemas.openxmlformats.org/officeDocument/2006/relationships/hyperlink" Target="https://www.pexels.com/es-es/foto/manos-palma-mano-palmas-palmeras-2258248/" TargetMode="External"/><Relationship Id="rId1" Type="http://schemas.openxmlformats.org/officeDocument/2006/relationships/image" Target="../media/image45.jpg"/><Relationship Id="rId6" Type="http://schemas.openxmlformats.org/officeDocument/2006/relationships/hyperlink" Target="https://www.pexels.com/es-es/foto/gente-mujer-calle-multitud-3973905/" TargetMode="External"/><Relationship Id="rId11" Type="http://schemas.openxmlformats.org/officeDocument/2006/relationships/image" Target="../media/image50.jpg"/><Relationship Id="rId5" Type="http://schemas.openxmlformats.org/officeDocument/2006/relationships/image" Target="../media/image47.jpeg"/><Relationship Id="rId10" Type="http://schemas.openxmlformats.org/officeDocument/2006/relationships/hyperlink" Target="https://www.leccionescontic.com/2020/02/leccion-2-desarrollo-sostenible.html" TargetMode="External"/><Relationship Id="rId4" Type="http://schemas.openxmlformats.org/officeDocument/2006/relationships/hyperlink" Target="https://juanmaprz.blogspot.com/2011/07/justicia-vs-equidad.html" TargetMode="External"/><Relationship Id="rId9" Type="http://schemas.openxmlformats.org/officeDocument/2006/relationships/image" Target="../media/image49.jpg"/><Relationship Id="rId14" Type="http://schemas.openxmlformats.org/officeDocument/2006/relationships/hyperlink" Target="https://laventanaciudadana.cl/desarrollo-sustentable-y-responsabilidad-social-empresarial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amatics.net/from-the-beehive-21/" TargetMode="External"/><Relationship Id="rId13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48.jpg"/><Relationship Id="rId12" Type="http://schemas.openxmlformats.org/officeDocument/2006/relationships/hyperlink" Target="https://scienceforwork.com/blog/justice/" TargetMode="External"/><Relationship Id="rId2" Type="http://schemas.openxmlformats.org/officeDocument/2006/relationships/hyperlink" Target="https://www.pexels.com/es-es/foto/manos-palma-mano-palmas-palmeras-2258248/" TargetMode="External"/><Relationship Id="rId1" Type="http://schemas.openxmlformats.org/officeDocument/2006/relationships/image" Target="../media/image45.jpg"/><Relationship Id="rId6" Type="http://schemas.openxmlformats.org/officeDocument/2006/relationships/hyperlink" Target="https://www.pexels.com/es-es/foto/gente-mujer-calle-multitud-3973905/" TargetMode="External"/><Relationship Id="rId11" Type="http://schemas.openxmlformats.org/officeDocument/2006/relationships/image" Target="../media/image50.jpg"/><Relationship Id="rId5" Type="http://schemas.openxmlformats.org/officeDocument/2006/relationships/image" Target="../media/image47.jpeg"/><Relationship Id="rId10" Type="http://schemas.openxmlformats.org/officeDocument/2006/relationships/hyperlink" Target="https://www.leccionescontic.com/2020/02/leccion-2-desarrollo-sostenible.html" TargetMode="External"/><Relationship Id="rId4" Type="http://schemas.openxmlformats.org/officeDocument/2006/relationships/hyperlink" Target="https://juanmaprz.blogspot.com/2011/07/justicia-vs-equidad.html" TargetMode="External"/><Relationship Id="rId9" Type="http://schemas.openxmlformats.org/officeDocument/2006/relationships/image" Target="../media/image49.jpg"/><Relationship Id="rId14" Type="http://schemas.openxmlformats.org/officeDocument/2006/relationships/hyperlink" Target="https://laventanaciudadana.cl/desarrollo-sustentable-y-responsabilidad-social-empresarial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1B611-8993-4FA2-993B-7C26DEF0F06A}" type="doc">
      <dgm:prSet loTypeId="urn:microsoft.com/office/officeart/2008/layout/VerticalCurvedList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s-MX"/>
        </a:p>
      </dgm:t>
    </dgm:pt>
    <dgm:pt modelId="{EC339D32-EEC3-459E-9AF7-F26356586CB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Honestidad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3388378A-9074-4F38-9973-CEC1516E5EC1}" type="parTrans" cxnId="{290860F1-C7DE-475F-B781-BA942B821323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8C59741B-AABF-482C-9574-A88F77B55FC1}" type="sibTrans" cxnId="{290860F1-C7DE-475F-B781-BA942B821323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6EDEE439-4204-421A-BA4F-6115AE3BF328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Inclusión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A885A57C-8FA2-40A6-8D73-B9A626EA2BC7}" type="parTrans" cxnId="{5DE7F134-1E7E-4D91-A509-F1CDD19CEBF9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0972BD9F-5F42-4B74-B0F5-6FA23ABCB9FD}" type="sibTrans" cxnId="{5DE7F134-1E7E-4D91-A509-F1CDD19CEBF9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E03DE27A-C96B-461D-84B8-CEEECAFB4C6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Sostenibilidad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F6C71401-8EE8-4AB9-A8B3-2AEA71ACF46A}" type="parTrans" cxnId="{AE697258-1474-4082-9812-DB5F82AE57E4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5FFFD174-9E0E-4189-A640-86D64C75590F}" type="sibTrans" cxnId="{AE697258-1474-4082-9812-DB5F82AE57E4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5D3862FB-87BD-4F03-9F5C-289F0877B2C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Equidad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0C153839-1953-47F2-93C1-6C816ED20F28}" type="parTrans" cxnId="{E8BC93D3-57AD-4B6C-86F3-D77866D955A7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1B7D4796-8CF5-43FA-92A8-FAE0020DF115}" type="sibTrans" cxnId="{E8BC93D3-57AD-4B6C-86F3-D77866D955A7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9B352649-41BC-4ED5-BB6A-B9FBE14D6F4E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Justicia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3ED180EE-C0A9-49B1-821B-FEBD25DF4724}" type="parTrans" cxnId="{46A4E5A7-A243-44C2-B648-BD1648732CAE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12117063-814D-4AD6-AEFC-DADC96266E4B}" type="sibTrans" cxnId="{46A4E5A7-A243-44C2-B648-BD1648732CAE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0A929397-E5F6-4552-A69A-4E4333FA0AC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Democracia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EA6A8383-1E15-4D46-81E2-D85D3B4EB3B9}" type="parTrans" cxnId="{5003396B-DB89-40D6-80AF-6C432D79D1E7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D63112F7-0D19-4922-99BF-45E91A06BD5E}" type="sibTrans" cxnId="{5003396B-DB89-40D6-80AF-6C432D79D1E7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79CC9318-CA4E-4944-801C-9211DEDFA8C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Montserrat" panose="00000500000000000000" pitchFamily="2" charset="0"/>
            </a:rPr>
            <a:t>Sustentabilidad</a:t>
          </a:r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3F4B2CC1-3C4E-4665-B246-38F3720021C3}" type="parTrans" cxnId="{EA1EC89A-B16F-4431-9A8E-7040E0C840C9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F6832930-FE07-4F61-859B-8B9E3D249368}" type="sibTrans" cxnId="{EA1EC89A-B16F-4431-9A8E-7040E0C840C9}">
      <dgm:prSet/>
      <dgm:spPr/>
      <dgm:t>
        <a:bodyPr/>
        <a:lstStyle/>
        <a:p>
          <a:endParaRPr lang="es-MX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22DC301E-7832-40A4-9C04-52602309F4E3}" type="pres">
      <dgm:prSet presAssocID="{3641B611-8993-4FA2-993B-7C26DEF0F06A}" presName="Name0" presStyleCnt="0">
        <dgm:presLayoutVars>
          <dgm:chMax val="7"/>
          <dgm:chPref val="7"/>
          <dgm:dir/>
        </dgm:presLayoutVars>
      </dgm:prSet>
      <dgm:spPr/>
    </dgm:pt>
    <dgm:pt modelId="{9DB3B6F2-2D53-4CDC-AD5B-DCFB7CF939A5}" type="pres">
      <dgm:prSet presAssocID="{3641B611-8993-4FA2-993B-7C26DEF0F06A}" presName="Name1" presStyleCnt="0"/>
      <dgm:spPr/>
    </dgm:pt>
    <dgm:pt modelId="{AC4A5B5F-38CB-4EBC-983F-467418693572}" type="pres">
      <dgm:prSet presAssocID="{3641B611-8993-4FA2-993B-7C26DEF0F06A}" presName="cycle" presStyleCnt="0"/>
      <dgm:spPr/>
    </dgm:pt>
    <dgm:pt modelId="{1E7384EB-AFE0-4BDD-85FA-219E28782C08}" type="pres">
      <dgm:prSet presAssocID="{3641B611-8993-4FA2-993B-7C26DEF0F06A}" presName="srcNode" presStyleLbl="node1" presStyleIdx="0" presStyleCnt="7"/>
      <dgm:spPr/>
    </dgm:pt>
    <dgm:pt modelId="{C48C9275-7E2F-4465-91E3-0C7752288799}" type="pres">
      <dgm:prSet presAssocID="{3641B611-8993-4FA2-993B-7C26DEF0F06A}" presName="conn" presStyleLbl="parChTrans1D2" presStyleIdx="0" presStyleCnt="1"/>
      <dgm:spPr/>
    </dgm:pt>
    <dgm:pt modelId="{6E76CCDE-84CA-448A-9846-D1F91EE26435}" type="pres">
      <dgm:prSet presAssocID="{3641B611-8993-4FA2-993B-7C26DEF0F06A}" presName="extraNode" presStyleLbl="node1" presStyleIdx="0" presStyleCnt="7"/>
      <dgm:spPr/>
    </dgm:pt>
    <dgm:pt modelId="{2691DFBB-B3BF-4B3B-8EAE-820C10FE341E}" type="pres">
      <dgm:prSet presAssocID="{3641B611-8993-4FA2-993B-7C26DEF0F06A}" presName="dstNode" presStyleLbl="node1" presStyleIdx="0" presStyleCnt="7"/>
      <dgm:spPr/>
    </dgm:pt>
    <dgm:pt modelId="{9B8A820A-F7B7-46D0-A087-21D134B71CD0}" type="pres">
      <dgm:prSet presAssocID="{EC339D32-EEC3-459E-9AF7-F26356586CB9}" presName="text_1" presStyleLbl="node1" presStyleIdx="0" presStyleCnt="7">
        <dgm:presLayoutVars>
          <dgm:bulletEnabled val="1"/>
        </dgm:presLayoutVars>
      </dgm:prSet>
      <dgm:spPr/>
    </dgm:pt>
    <dgm:pt modelId="{DBC1AAD1-44B0-4AA9-A78B-9F64C601A2E1}" type="pres">
      <dgm:prSet presAssocID="{EC339D32-EEC3-459E-9AF7-F26356586CB9}" presName="accent_1" presStyleCnt="0"/>
      <dgm:spPr/>
    </dgm:pt>
    <dgm:pt modelId="{DC32FB21-0AEF-47AE-94B7-B687192E3E6E}" type="pres">
      <dgm:prSet presAssocID="{EC339D32-EEC3-459E-9AF7-F26356586CB9}" presName="accentRepeatNode" presStyleLbl="solidFgAcc1" presStyleIdx="0" presStyleCnt="7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</dgm:pt>
    <dgm:pt modelId="{978A6E2D-EBBF-443F-99F4-B49C41AD9369}" type="pres">
      <dgm:prSet presAssocID="{9B352649-41BC-4ED5-BB6A-B9FBE14D6F4E}" presName="text_2" presStyleLbl="node1" presStyleIdx="1" presStyleCnt="7">
        <dgm:presLayoutVars>
          <dgm:bulletEnabled val="1"/>
        </dgm:presLayoutVars>
      </dgm:prSet>
      <dgm:spPr/>
    </dgm:pt>
    <dgm:pt modelId="{D32F8AE5-F029-4FAE-9392-5A23D4E012EF}" type="pres">
      <dgm:prSet presAssocID="{9B352649-41BC-4ED5-BB6A-B9FBE14D6F4E}" presName="accent_2" presStyleCnt="0"/>
      <dgm:spPr/>
    </dgm:pt>
    <dgm:pt modelId="{F54AA1C9-A6B0-4DE6-A628-3D952C2BBA7F}" type="pres">
      <dgm:prSet presAssocID="{9B352649-41BC-4ED5-BB6A-B9FBE14D6F4E}" presName="accentRepeatNode" presStyleLbl="solidFgAcc1" presStyleIdx="1" presStyleCnt="7"/>
      <dgm:spPr>
        <a:blipFill rotWithShape="0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</dgm:spPr>
    </dgm:pt>
    <dgm:pt modelId="{2E40C84A-8DE3-4736-A0AD-3C2C02D7F9AB}" type="pres">
      <dgm:prSet presAssocID="{0A929397-E5F6-4552-A69A-4E4333FA0AC9}" presName="text_3" presStyleLbl="node1" presStyleIdx="2" presStyleCnt="7">
        <dgm:presLayoutVars>
          <dgm:bulletEnabled val="1"/>
        </dgm:presLayoutVars>
      </dgm:prSet>
      <dgm:spPr/>
    </dgm:pt>
    <dgm:pt modelId="{BC0457D2-C588-4695-9665-B0AB53CF0F23}" type="pres">
      <dgm:prSet presAssocID="{0A929397-E5F6-4552-A69A-4E4333FA0AC9}" presName="accent_3" presStyleCnt="0"/>
      <dgm:spPr/>
    </dgm:pt>
    <dgm:pt modelId="{348EC698-07C7-4838-B0E1-0140A398B6B0}" type="pres">
      <dgm:prSet presAssocID="{0A929397-E5F6-4552-A69A-4E4333FA0AC9}" presName="accentRepeatNode" presStyleLbl="solidFgAcc1" presStyleIdx="2" presStyleCnt="7"/>
      <dgm:spPr>
        <a:blipFill rotWithShape="0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</dgm:spPr>
    </dgm:pt>
    <dgm:pt modelId="{8E779CA4-244A-4F6A-966F-452BDEB477B8}" type="pres">
      <dgm:prSet presAssocID="{6EDEE439-4204-421A-BA4F-6115AE3BF328}" presName="text_4" presStyleLbl="node1" presStyleIdx="3" presStyleCnt="7">
        <dgm:presLayoutVars>
          <dgm:bulletEnabled val="1"/>
        </dgm:presLayoutVars>
      </dgm:prSet>
      <dgm:spPr/>
    </dgm:pt>
    <dgm:pt modelId="{B9C2C5AC-3D56-4519-94C2-35AEC8E89D30}" type="pres">
      <dgm:prSet presAssocID="{6EDEE439-4204-421A-BA4F-6115AE3BF328}" presName="accent_4" presStyleCnt="0"/>
      <dgm:spPr/>
    </dgm:pt>
    <dgm:pt modelId="{8218D2FD-4873-4AAE-A846-1E882966E6D4}" type="pres">
      <dgm:prSet presAssocID="{6EDEE439-4204-421A-BA4F-6115AE3BF328}" presName="accentRepeatNode" presStyleLbl="solidFgAcc1" presStyleIdx="3" presStyleCnt="7"/>
      <dgm:spPr>
        <a:blipFill rotWithShape="0"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a:blipFill>
      </dgm:spPr>
    </dgm:pt>
    <dgm:pt modelId="{62A048CA-0740-43B0-AC27-5BCA5354036C}" type="pres">
      <dgm:prSet presAssocID="{E03DE27A-C96B-461D-84B8-CEEECAFB4C69}" presName="text_5" presStyleLbl="node1" presStyleIdx="4" presStyleCnt="7">
        <dgm:presLayoutVars>
          <dgm:bulletEnabled val="1"/>
        </dgm:presLayoutVars>
      </dgm:prSet>
      <dgm:spPr/>
    </dgm:pt>
    <dgm:pt modelId="{A25B3D93-859E-4FA8-A962-107B2392192A}" type="pres">
      <dgm:prSet presAssocID="{E03DE27A-C96B-461D-84B8-CEEECAFB4C69}" presName="accent_5" presStyleCnt="0"/>
      <dgm:spPr/>
    </dgm:pt>
    <dgm:pt modelId="{EE86B2CD-EE51-48DA-8CA1-261CF288C423}" type="pres">
      <dgm:prSet presAssocID="{E03DE27A-C96B-461D-84B8-CEEECAFB4C69}" presName="accentRepeatNode" presStyleLbl="solidFgAcc1" presStyleIdx="4" presStyleCnt="7"/>
      <dgm:spPr>
        <a:blipFill rotWithShape="0"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a:blipFill>
      </dgm:spPr>
    </dgm:pt>
    <dgm:pt modelId="{9DAE5069-3D18-402C-8426-78A7874042ED}" type="pres">
      <dgm:prSet presAssocID="{5D3862FB-87BD-4F03-9F5C-289F0877B2CB}" presName="text_6" presStyleLbl="node1" presStyleIdx="5" presStyleCnt="7">
        <dgm:presLayoutVars>
          <dgm:bulletEnabled val="1"/>
        </dgm:presLayoutVars>
      </dgm:prSet>
      <dgm:spPr/>
    </dgm:pt>
    <dgm:pt modelId="{F1CC232D-B2F0-42DD-B737-A2C7A475BEE1}" type="pres">
      <dgm:prSet presAssocID="{5D3862FB-87BD-4F03-9F5C-289F0877B2CB}" presName="accent_6" presStyleCnt="0"/>
      <dgm:spPr/>
    </dgm:pt>
    <dgm:pt modelId="{1753C147-175B-4A32-A4BB-6D9DAA7CB272}" type="pres">
      <dgm:prSet presAssocID="{5D3862FB-87BD-4F03-9F5C-289F0877B2CB}" presName="accentRepeatNode" presStyleLbl="solidFgAcc1" presStyleIdx="5" presStyleCnt="7"/>
      <dgm:spPr>
        <a:blipFill rotWithShape="0">
          <a:blip xmlns:r="http://schemas.openxmlformats.org/officeDocument/2006/relationships"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a:blipFill>
      </dgm:spPr>
    </dgm:pt>
    <dgm:pt modelId="{F93E2F0C-540F-43EC-97F2-05D631072BC2}" type="pres">
      <dgm:prSet presAssocID="{79CC9318-CA4E-4944-801C-9211DEDFA8C5}" presName="text_7" presStyleLbl="node1" presStyleIdx="6" presStyleCnt="7">
        <dgm:presLayoutVars>
          <dgm:bulletEnabled val="1"/>
        </dgm:presLayoutVars>
      </dgm:prSet>
      <dgm:spPr/>
    </dgm:pt>
    <dgm:pt modelId="{81B79C0F-4AE6-40AB-9CDC-2CD978D5EDFF}" type="pres">
      <dgm:prSet presAssocID="{79CC9318-CA4E-4944-801C-9211DEDFA8C5}" presName="accent_7" presStyleCnt="0"/>
      <dgm:spPr/>
    </dgm:pt>
    <dgm:pt modelId="{C2B91555-3C08-4BFD-B18B-56E8D52854E4}" type="pres">
      <dgm:prSet presAssocID="{79CC9318-CA4E-4944-801C-9211DEDFA8C5}" presName="accentRepeatNode" presStyleLbl="solidFgAcc1" presStyleIdx="6" presStyleCnt="7"/>
      <dgm:spPr>
        <a:blipFill rotWithShape="0">
          <a:blip xmlns:r="http://schemas.openxmlformats.org/officeDocument/2006/relationships"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a:blipFill>
      </dgm:spPr>
    </dgm:pt>
  </dgm:ptLst>
  <dgm:cxnLst>
    <dgm:cxn modelId="{3FF0460F-C585-40E5-8445-C935984C8A43}" type="presOf" srcId="{EC339D32-EEC3-459E-9AF7-F26356586CB9}" destId="{9B8A820A-F7B7-46D0-A087-21D134B71CD0}" srcOrd="0" destOrd="0" presId="urn:microsoft.com/office/officeart/2008/layout/VerticalCurvedList"/>
    <dgm:cxn modelId="{5DE7F134-1E7E-4D91-A509-F1CDD19CEBF9}" srcId="{3641B611-8993-4FA2-993B-7C26DEF0F06A}" destId="{6EDEE439-4204-421A-BA4F-6115AE3BF328}" srcOrd="3" destOrd="0" parTransId="{A885A57C-8FA2-40A6-8D73-B9A626EA2BC7}" sibTransId="{0972BD9F-5F42-4B74-B0F5-6FA23ABCB9FD}"/>
    <dgm:cxn modelId="{221C6236-CE0D-4E5B-914C-F61AF1CC18B4}" type="presOf" srcId="{6EDEE439-4204-421A-BA4F-6115AE3BF328}" destId="{8E779CA4-244A-4F6A-966F-452BDEB477B8}" srcOrd="0" destOrd="0" presId="urn:microsoft.com/office/officeart/2008/layout/VerticalCurvedList"/>
    <dgm:cxn modelId="{E2E6E03A-108E-4DD0-944B-802A430929BF}" type="presOf" srcId="{3641B611-8993-4FA2-993B-7C26DEF0F06A}" destId="{22DC301E-7832-40A4-9C04-52602309F4E3}" srcOrd="0" destOrd="0" presId="urn:microsoft.com/office/officeart/2008/layout/VerticalCurvedList"/>
    <dgm:cxn modelId="{5003396B-DB89-40D6-80AF-6C432D79D1E7}" srcId="{3641B611-8993-4FA2-993B-7C26DEF0F06A}" destId="{0A929397-E5F6-4552-A69A-4E4333FA0AC9}" srcOrd="2" destOrd="0" parTransId="{EA6A8383-1E15-4D46-81E2-D85D3B4EB3B9}" sibTransId="{D63112F7-0D19-4922-99BF-45E91A06BD5E}"/>
    <dgm:cxn modelId="{DEFBE16D-AEE9-49A8-93BA-1984C588F91B}" type="presOf" srcId="{0A929397-E5F6-4552-A69A-4E4333FA0AC9}" destId="{2E40C84A-8DE3-4736-A0AD-3C2C02D7F9AB}" srcOrd="0" destOrd="0" presId="urn:microsoft.com/office/officeart/2008/layout/VerticalCurvedList"/>
    <dgm:cxn modelId="{F05D3257-B3BA-4C3D-8748-B2F5A34FFCFC}" type="presOf" srcId="{E03DE27A-C96B-461D-84B8-CEEECAFB4C69}" destId="{62A048CA-0740-43B0-AC27-5BCA5354036C}" srcOrd="0" destOrd="0" presId="urn:microsoft.com/office/officeart/2008/layout/VerticalCurvedList"/>
    <dgm:cxn modelId="{AE697258-1474-4082-9812-DB5F82AE57E4}" srcId="{3641B611-8993-4FA2-993B-7C26DEF0F06A}" destId="{E03DE27A-C96B-461D-84B8-CEEECAFB4C69}" srcOrd="4" destOrd="0" parTransId="{F6C71401-8EE8-4AB9-A8B3-2AEA71ACF46A}" sibTransId="{5FFFD174-9E0E-4189-A640-86D64C75590F}"/>
    <dgm:cxn modelId="{8D9CF77C-8A8D-491D-8026-E38A6EDFB4F2}" type="presOf" srcId="{9B352649-41BC-4ED5-BB6A-B9FBE14D6F4E}" destId="{978A6E2D-EBBF-443F-99F4-B49C41AD9369}" srcOrd="0" destOrd="0" presId="urn:microsoft.com/office/officeart/2008/layout/VerticalCurvedList"/>
    <dgm:cxn modelId="{3FF5BD87-905A-447E-A3C1-46BA13B8B08A}" type="presOf" srcId="{79CC9318-CA4E-4944-801C-9211DEDFA8C5}" destId="{F93E2F0C-540F-43EC-97F2-05D631072BC2}" srcOrd="0" destOrd="0" presId="urn:microsoft.com/office/officeart/2008/layout/VerticalCurvedList"/>
    <dgm:cxn modelId="{5C6C0B89-6009-4F6B-A8F2-5C5FD90FA35E}" type="presOf" srcId="{5D3862FB-87BD-4F03-9F5C-289F0877B2CB}" destId="{9DAE5069-3D18-402C-8426-78A7874042ED}" srcOrd="0" destOrd="0" presId="urn:microsoft.com/office/officeart/2008/layout/VerticalCurvedList"/>
    <dgm:cxn modelId="{EA1EC89A-B16F-4431-9A8E-7040E0C840C9}" srcId="{3641B611-8993-4FA2-993B-7C26DEF0F06A}" destId="{79CC9318-CA4E-4944-801C-9211DEDFA8C5}" srcOrd="6" destOrd="0" parTransId="{3F4B2CC1-3C4E-4665-B246-38F3720021C3}" sibTransId="{F6832930-FE07-4F61-859B-8B9E3D249368}"/>
    <dgm:cxn modelId="{46A4E5A7-A243-44C2-B648-BD1648732CAE}" srcId="{3641B611-8993-4FA2-993B-7C26DEF0F06A}" destId="{9B352649-41BC-4ED5-BB6A-B9FBE14D6F4E}" srcOrd="1" destOrd="0" parTransId="{3ED180EE-C0A9-49B1-821B-FEBD25DF4724}" sibTransId="{12117063-814D-4AD6-AEFC-DADC96266E4B}"/>
    <dgm:cxn modelId="{E8BC93D3-57AD-4B6C-86F3-D77866D955A7}" srcId="{3641B611-8993-4FA2-993B-7C26DEF0F06A}" destId="{5D3862FB-87BD-4F03-9F5C-289F0877B2CB}" srcOrd="5" destOrd="0" parTransId="{0C153839-1953-47F2-93C1-6C816ED20F28}" sibTransId="{1B7D4796-8CF5-43FA-92A8-FAE0020DF115}"/>
    <dgm:cxn modelId="{C03693D8-5B57-4F63-A37A-76FDDEB03C06}" type="presOf" srcId="{8C59741B-AABF-482C-9574-A88F77B55FC1}" destId="{C48C9275-7E2F-4465-91E3-0C7752288799}" srcOrd="0" destOrd="0" presId="urn:microsoft.com/office/officeart/2008/layout/VerticalCurvedList"/>
    <dgm:cxn modelId="{290860F1-C7DE-475F-B781-BA942B821323}" srcId="{3641B611-8993-4FA2-993B-7C26DEF0F06A}" destId="{EC339D32-EEC3-459E-9AF7-F26356586CB9}" srcOrd="0" destOrd="0" parTransId="{3388378A-9074-4F38-9973-CEC1516E5EC1}" sibTransId="{8C59741B-AABF-482C-9574-A88F77B55FC1}"/>
    <dgm:cxn modelId="{F97EA0EF-9E52-4428-97A2-311C8F8E53CA}" type="presParOf" srcId="{22DC301E-7832-40A4-9C04-52602309F4E3}" destId="{9DB3B6F2-2D53-4CDC-AD5B-DCFB7CF939A5}" srcOrd="0" destOrd="0" presId="urn:microsoft.com/office/officeart/2008/layout/VerticalCurvedList"/>
    <dgm:cxn modelId="{C079E2F4-DE82-490D-A305-44861E97141C}" type="presParOf" srcId="{9DB3B6F2-2D53-4CDC-AD5B-DCFB7CF939A5}" destId="{AC4A5B5F-38CB-4EBC-983F-467418693572}" srcOrd="0" destOrd="0" presId="urn:microsoft.com/office/officeart/2008/layout/VerticalCurvedList"/>
    <dgm:cxn modelId="{D89769AD-1C9D-4EAB-92B2-B97C75CA9EBC}" type="presParOf" srcId="{AC4A5B5F-38CB-4EBC-983F-467418693572}" destId="{1E7384EB-AFE0-4BDD-85FA-219E28782C08}" srcOrd="0" destOrd="0" presId="urn:microsoft.com/office/officeart/2008/layout/VerticalCurvedList"/>
    <dgm:cxn modelId="{F3AA34C9-ED31-4396-9F69-461D2264EBF1}" type="presParOf" srcId="{AC4A5B5F-38CB-4EBC-983F-467418693572}" destId="{C48C9275-7E2F-4465-91E3-0C7752288799}" srcOrd="1" destOrd="0" presId="urn:microsoft.com/office/officeart/2008/layout/VerticalCurvedList"/>
    <dgm:cxn modelId="{A99BC34E-FFC3-4E66-8209-E3B7FF7FFA66}" type="presParOf" srcId="{AC4A5B5F-38CB-4EBC-983F-467418693572}" destId="{6E76CCDE-84CA-448A-9846-D1F91EE26435}" srcOrd="2" destOrd="0" presId="urn:microsoft.com/office/officeart/2008/layout/VerticalCurvedList"/>
    <dgm:cxn modelId="{8666F11E-F850-47E4-9680-339EAAAA32E1}" type="presParOf" srcId="{AC4A5B5F-38CB-4EBC-983F-467418693572}" destId="{2691DFBB-B3BF-4B3B-8EAE-820C10FE341E}" srcOrd="3" destOrd="0" presId="urn:microsoft.com/office/officeart/2008/layout/VerticalCurvedList"/>
    <dgm:cxn modelId="{890CE8A3-B5C0-45E2-AAF7-9CAA41C649F5}" type="presParOf" srcId="{9DB3B6F2-2D53-4CDC-AD5B-DCFB7CF939A5}" destId="{9B8A820A-F7B7-46D0-A087-21D134B71CD0}" srcOrd="1" destOrd="0" presId="urn:microsoft.com/office/officeart/2008/layout/VerticalCurvedList"/>
    <dgm:cxn modelId="{6F15227E-0884-43E6-8D8E-DB8E4565A658}" type="presParOf" srcId="{9DB3B6F2-2D53-4CDC-AD5B-DCFB7CF939A5}" destId="{DBC1AAD1-44B0-4AA9-A78B-9F64C601A2E1}" srcOrd="2" destOrd="0" presId="urn:microsoft.com/office/officeart/2008/layout/VerticalCurvedList"/>
    <dgm:cxn modelId="{965FFBB4-130B-4831-A346-C2E6F7266450}" type="presParOf" srcId="{DBC1AAD1-44B0-4AA9-A78B-9F64C601A2E1}" destId="{DC32FB21-0AEF-47AE-94B7-B687192E3E6E}" srcOrd="0" destOrd="0" presId="urn:microsoft.com/office/officeart/2008/layout/VerticalCurvedList"/>
    <dgm:cxn modelId="{D9E4319B-5E70-451F-8F27-3CB0A8BF1D2B}" type="presParOf" srcId="{9DB3B6F2-2D53-4CDC-AD5B-DCFB7CF939A5}" destId="{978A6E2D-EBBF-443F-99F4-B49C41AD9369}" srcOrd="3" destOrd="0" presId="urn:microsoft.com/office/officeart/2008/layout/VerticalCurvedList"/>
    <dgm:cxn modelId="{30ED6F4C-C741-489D-BFDC-B49EF9D877EE}" type="presParOf" srcId="{9DB3B6F2-2D53-4CDC-AD5B-DCFB7CF939A5}" destId="{D32F8AE5-F029-4FAE-9392-5A23D4E012EF}" srcOrd="4" destOrd="0" presId="urn:microsoft.com/office/officeart/2008/layout/VerticalCurvedList"/>
    <dgm:cxn modelId="{F06F826A-3CF3-47A7-B4F6-2E9748B9778A}" type="presParOf" srcId="{D32F8AE5-F029-4FAE-9392-5A23D4E012EF}" destId="{F54AA1C9-A6B0-4DE6-A628-3D952C2BBA7F}" srcOrd="0" destOrd="0" presId="urn:microsoft.com/office/officeart/2008/layout/VerticalCurvedList"/>
    <dgm:cxn modelId="{9D3F9C95-D2A6-4A3D-A9F3-FEDD12A4F82C}" type="presParOf" srcId="{9DB3B6F2-2D53-4CDC-AD5B-DCFB7CF939A5}" destId="{2E40C84A-8DE3-4736-A0AD-3C2C02D7F9AB}" srcOrd="5" destOrd="0" presId="urn:microsoft.com/office/officeart/2008/layout/VerticalCurvedList"/>
    <dgm:cxn modelId="{EDFBCBE7-7FDD-4C99-A763-A8E4895CD4BA}" type="presParOf" srcId="{9DB3B6F2-2D53-4CDC-AD5B-DCFB7CF939A5}" destId="{BC0457D2-C588-4695-9665-B0AB53CF0F23}" srcOrd="6" destOrd="0" presId="urn:microsoft.com/office/officeart/2008/layout/VerticalCurvedList"/>
    <dgm:cxn modelId="{DCCAC548-D98A-49E3-9A92-F1B695ABD248}" type="presParOf" srcId="{BC0457D2-C588-4695-9665-B0AB53CF0F23}" destId="{348EC698-07C7-4838-B0E1-0140A398B6B0}" srcOrd="0" destOrd="0" presId="urn:microsoft.com/office/officeart/2008/layout/VerticalCurvedList"/>
    <dgm:cxn modelId="{545AEA9F-F8E0-4F17-A18E-B14A994D49D2}" type="presParOf" srcId="{9DB3B6F2-2D53-4CDC-AD5B-DCFB7CF939A5}" destId="{8E779CA4-244A-4F6A-966F-452BDEB477B8}" srcOrd="7" destOrd="0" presId="urn:microsoft.com/office/officeart/2008/layout/VerticalCurvedList"/>
    <dgm:cxn modelId="{EB945FC3-A7B3-4B7E-B2EC-9B0852ABEFE7}" type="presParOf" srcId="{9DB3B6F2-2D53-4CDC-AD5B-DCFB7CF939A5}" destId="{B9C2C5AC-3D56-4519-94C2-35AEC8E89D30}" srcOrd="8" destOrd="0" presId="urn:microsoft.com/office/officeart/2008/layout/VerticalCurvedList"/>
    <dgm:cxn modelId="{109C5064-974F-45D4-BAE9-575555548987}" type="presParOf" srcId="{B9C2C5AC-3D56-4519-94C2-35AEC8E89D30}" destId="{8218D2FD-4873-4AAE-A846-1E882966E6D4}" srcOrd="0" destOrd="0" presId="urn:microsoft.com/office/officeart/2008/layout/VerticalCurvedList"/>
    <dgm:cxn modelId="{62750410-BEF9-47F9-85F1-CE0DBA4CF0E8}" type="presParOf" srcId="{9DB3B6F2-2D53-4CDC-AD5B-DCFB7CF939A5}" destId="{62A048CA-0740-43B0-AC27-5BCA5354036C}" srcOrd="9" destOrd="0" presId="urn:microsoft.com/office/officeart/2008/layout/VerticalCurvedList"/>
    <dgm:cxn modelId="{2A6CFFD6-192F-4C92-B1C2-39873CD76D2A}" type="presParOf" srcId="{9DB3B6F2-2D53-4CDC-AD5B-DCFB7CF939A5}" destId="{A25B3D93-859E-4FA8-A962-107B2392192A}" srcOrd="10" destOrd="0" presId="urn:microsoft.com/office/officeart/2008/layout/VerticalCurvedList"/>
    <dgm:cxn modelId="{4FE72F87-0FB5-4015-8957-B96ECA07D7A5}" type="presParOf" srcId="{A25B3D93-859E-4FA8-A962-107B2392192A}" destId="{EE86B2CD-EE51-48DA-8CA1-261CF288C423}" srcOrd="0" destOrd="0" presId="urn:microsoft.com/office/officeart/2008/layout/VerticalCurvedList"/>
    <dgm:cxn modelId="{A203E4BC-7775-4145-976F-04C5A23EBF21}" type="presParOf" srcId="{9DB3B6F2-2D53-4CDC-AD5B-DCFB7CF939A5}" destId="{9DAE5069-3D18-402C-8426-78A7874042ED}" srcOrd="11" destOrd="0" presId="urn:microsoft.com/office/officeart/2008/layout/VerticalCurvedList"/>
    <dgm:cxn modelId="{9B0084CF-4994-46BA-8259-675078D16C96}" type="presParOf" srcId="{9DB3B6F2-2D53-4CDC-AD5B-DCFB7CF939A5}" destId="{F1CC232D-B2F0-42DD-B737-A2C7A475BEE1}" srcOrd="12" destOrd="0" presId="urn:microsoft.com/office/officeart/2008/layout/VerticalCurvedList"/>
    <dgm:cxn modelId="{FC5D1803-8D06-44E9-9DBD-1FFB03D5FBC6}" type="presParOf" srcId="{F1CC232D-B2F0-42DD-B737-A2C7A475BEE1}" destId="{1753C147-175B-4A32-A4BB-6D9DAA7CB272}" srcOrd="0" destOrd="0" presId="urn:microsoft.com/office/officeart/2008/layout/VerticalCurvedList"/>
    <dgm:cxn modelId="{377F6054-67B9-4B1B-967F-153F736A0837}" type="presParOf" srcId="{9DB3B6F2-2D53-4CDC-AD5B-DCFB7CF939A5}" destId="{F93E2F0C-540F-43EC-97F2-05D631072BC2}" srcOrd="13" destOrd="0" presId="urn:microsoft.com/office/officeart/2008/layout/VerticalCurvedList"/>
    <dgm:cxn modelId="{24A0FC6F-6620-4653-A53B-B70A8861CE5B}" type="presParOf" srcId="{9DB3B6F2-2D53-4CDC-AD5B-DCFB7CF939A5}" destId="{81B79C0F-4AE6-40AB-9CDC-2CD978D5EDFF}" srcOrd="14" destOrd="0" presId="urn:microsoft.com/office/officeart/2008/layout/VerticalCurvedList"/>
    <dgm:cxn modelId="{E6D12538-7061-4E5E-B0A3-CCC13110AAAA}" type="presParOf" srcId="{81B79C0F-4AE6-40AB-9CDC-2CD978D5EDFF}" destId="{C2B91555-3C08-4BFD-B18B-56E8D52854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27929-F30E-4970-9506-506BA6D718F9}" type="doc">
      <dgm:prSet loTypeId="urn:microsoft.com/office/officeart/2005/8/layout/equation2" loCatId="process" qsTypeId="urn:microsoft.com/office/officeart/2005/8/quickstyle/simple5" qsCatId="simple" csTypeId="urn:microsoft.com/office/officeart/2005/8/colors/accent2_1" csCatId="accent2" phldr="1"/>
      <dgm:spPr/>
    </dgm:pt>
    <dgm:pt modelId="{23A8C27A-C68C-4F6C-913D-4F17A0BF398D}">
      <dgm:prSet phldrT="[Texto]" custT="1"/>
      <dgm:spPr/>
      <dgm:t>
        <a:bodyPr/>
        <a:lstStyle/>
        <a:p>
          <a:r>
            <a:rPr lang="es-ES" sz="2000" b="1">
              <a:latin typeface="Montserrat" panose="00000500000000000000" pitchFamily="2" charset="0"/>
            </a:rPr>
            <a:t>Acciones de ASIPONAS</a:t>
          </a:r>
          <a:endParaRPr lang="es-MX" sz="2000" b="1" dirty="0">
            <a:latin typeface="Montserrat" panose="00000500000000000000" pitchFamily="2" charset="0"/>
          </a:endParaRPr>
        </a:p>
      </dgm:t>
    </dgm:pt>
    <dgm:pt modelId="{84C47DFA-969A-4B99-B5D5-3EBA23871E5F}" type="parTrans" cxnId="{DFA10732-AA39-4F78-9DCC-1A5642280A6F}">
      <dgm:prSet/>
      <dgm:spPr/>
      <dgm:t>
        <a:bodyPr/>
        <a:lstStyle/>
        <a:p>
          <a:endParaRPr lang="es-MX"/>
        </a:p>
      </dgm:t>
    </dgm:pt>
    <dgm:pt modelId="{C7D93A75-1AA7-4111-811F-065BDEDD4395}" type="sibTrans" cxnId="{DFA10732-AA39-4F78-9DCC-1A5642280A6F}">
      <dgm:prSet/>
      <dgm:spPr/>
      <dgm:t>
        <a:bodyPr/>
        <a:lstStyle/>
        <a:p>
          <a:endParaRPr lang="es-MX"/>
        </a:p>
      </dgm:t>
    </dgm:pt>
    <dgm:pt modelId="{97993D6C-2EB3-45B1-96E6-4D6845662219}">
      <dgm:prSet phldrT="[Texto]" custT="1"/>
      <dgm:spPr/>
      <dgm:t>
        <a:bodyPr/>
        <a:lstStyle/>
        <a:p>
          <a:r>
            <a:rPr lang="es-ES" sz="2000" b="1">
              <a:latin typeface="Montserrat" panose="00000500000000000000" pitchFamily="2" charset="0"/>
            </a:rPr>
            <a:t>Acciones de FIT</a:t>
          </a:r>
          <a:endParaRPr lang="es-MX" sz="2000" b="1" dirty="0">
            <a:latin typeface="Montserrat" panose="00000500000000000000" pitchFamily="2" charset="0"/>
          </a:endParaRPr>
        </a:p>
      </dgm:t>
    </dgm:pt>
    <dgm:pt modelId="{04814FE5-A101-4792-B9E1-D0AFF2E52367}" type="parTrans" cxnId="{813BE843-87D7-488E-876B-D9D5FA96085B}">
      <dgm:prSet/>
      <dgm:spPr/>
      <dgm:t>
        <a:bodyPr/>
        <a:lstStyle/>
        <a:p>
          <a:endParaRPr lang="es-MX"/>
        </a:p>
      </dgm:t>
    </dgm:pt>
    <dgm:pt modelId="{B84AA1F6-B59C-481C-B29F-B783ED3F0A38}" type="sibTrans" cxnId="{813BE843-87D7-488E-876B-D9D5FA96085B}">
      <dgm:prSet/>
      <dgm:spPr/>
      <dgm:t>
        <a:bodyPr/>
        <a:lstStyle/>
        <a:p>
          <a:endParaRPr lang="es-MX"/>
        </a:p>
      </dgm:t>
    </dgm:pt>
    <dgm:pt modelId="{11EBB63C-400C-48D7-8531-44DBD73FEBA1}">
      <dgm:prSet phldrT="[Texto]" custT="1"/>
      <dgm:spPr/>
      <dgm:t>
        <a:bodyPr/>
        <a:lstStyle/>
        <a:p>
          <a:r>
            <a:rPr lang="es-ES" sz="2200" b="1" dirty="0">
              <a:latin typeface="Montserrat" panose="00000500000000000000" pitchFamily="2" charset="0"/>
            </a:rPr>
            <a:t>Empresa de Participación Estatal Mayoritaria</a:t>
          </a:r>
          <a:endParaRPr lang="es-MX" sz="2200" b="1" dirty="0">
            <a:latin typeface="Montserrat" panose="00000500000000000000" pitchFamily="2" charset="0"/>
          </a:endParaRPr>
        </a:p>
      </dgm:t>
    </dgm:pt>
    <dgm:pt modelId="{2F1C5A51-8BA0-4665-A247-76F9F81FF242}" type="parTrans" cxnId="{61701696-A7B4-4533-8CA3-6D932BE59A2C}">
      <dgm:prSet/>
      <dgm:spPr/>
      <dgm:t>
        <a:bodyPr/>
        <a:lstStyle/>
        <a:p>
          <a:endParaRPr lang="es-MX"/>
        </a:p>
      </dgm:t>
    </dgm:pt>
    <dgm:pt modelId="{DEAE17E3-84FE-479A-85F1-0D27DD44C08F}" type="sibTrans" cxnId="{61701696-A7B4-4533-8CA3-6D932BE59A2C}">
      <dgm:prSet/>
      <dgm:spPr/>
      <dgm:t>
        <a:bodyPr/>
        <a:lstStyle/>
        <a:p>
          <a:endParaRPr lang="es-MX"/>
        </a:p>
      </dgm:t>
    </dgm:pt>
    <dgm:pt modelId="{7FD9E5D0-F574-468C-AD03-A663A0C12936}" type="pres">
      <dgm:prSet presAssocID="{19927929-F30E-4970-9506-506BA6D718F9}" presName="Name0" presStyleCnt="0">
        <dgm:presLayoutVars>
          <dgm:dir/>
          <dgm:resizeHandles val="exact"/>
        </dgm:presLayoutVars>
      </dgm:prSet>
      <dgm:spPr/>
    </dgm:pt>
    <dgm:pt modelId="{996F8F8E-645A-417B-BAC4-AC715E666575}" type="pres">
      <dgm:prSet presAssocID="{19927929-F30E-4970-9506-506BA6D718F9}" presName="vNodes" presStyleCnt="0"/>
      <dgm:spPr/>
    </dgm:pt>
    <dgm:pt modelId="{B7918161-D2AB-4F46-A72B-5A900AD2AD2C}" type="pres">
      <dgm:prSet presAssocID="{23A8C27A-C68C-4F6C-913D-4F17A0BF398D}" presName="node" presStyleLbl="node1" presStyleIdx="0" presStyleCnt="3" custLinFactNeighborY="98745">
        <dgm:presLayoutVars>
          <dgm:bulletEnabled val="1"/>
        </dgm:presLayoutVars>
      </dgm:prSet>
      <dgm:spPr/>
    </dgm:pt>
    <dgm:pt modelId="{C3174C96-9EF3-4646-B93E-02D494BB7B66}" type="pres">
      <dgm:prSet presAssocID="{C7D93A75-1AA7-4111-811F-065BDEDD4395}" presName="spacerT" presStyleCnt="0"/>
      <dgm:spPr/>
    </dgm:pt>
    <dgm:pt modelId="{1A42AD37-FFF4-4E09-8444-97A3B1391D26}" type="pres">
      <dgm:prSet presAssocID="{C7D93A75-1AA7-4111-811F-065BDEDD4395}" presName="sibTrans" presStyleLbl="sibTrans2D1" presStyleIdx="0" presStyleCnt="2"/>
      <dgm:spPr/>
    </dgm:pt>
    <dgm:pt modelId="{21048AFC-927E-43EA-877E-B74DDAE5FCD6}" type="pres">
      <dgm:prSet presAssocID="{C7D93A75-1AA7-4111-811F-065BDEDD4395}" presName="spacerB" presStyleCnt="0"/>
      <dgm:spPr/>
    </dgm:pt>
    <dgm:pt modelId="{C61F0F29-7E62-4346-961A-C0F5EA737A39}" type="pres">
      <dgm:prSet presAssocID="{97993D6C-2EB3-45B1-96E6-4D6845662219}" presName="node" presStyleLbl="node1" presStyleIdx="1" presStyleCnt="3" custLinFactY="-304" custLinFactNeighborY="-100000">
        <dgm:presLayoutVars>
          <dgm:bulletEnabled val="1"/>
        </dgm:presLayoutVars>
      </dgm:prSet>
      <dgm:spPr/>
    </dgm:pt>
    <dgm:pt modelId="{8B397CDD-F145-41F0-B7E9-47D12C8F26B1}" type="pres">
      <dgm:prSet presAssocID="{19927929-F30E-4970-9506-506BA6D718F9}" presName="sibTransLast" presStyleLbl="sibTrans2D1" presStyleIdx="1" presStyleCnt="2"/>
      <dgm:spPr/>
    </dgm:pt>
    <dgm:pt modelId="{8B5A573C-11EA-4A65-813C-5238F7B7B582}" type="pres">
      <dgm:prSet presAssocID="{19927929-F30E-4970-9506-506BA6D718F9}" presName="connectorText" presStyleLbl="sibTrans2D1" presStyleIdx="1" presStyleCnt="2"/>
      <dgm:spPr/>
    </dgm:pt>
    <dgm:pt modelId="{CBF37FAC-6AF4-4512-A7F8-DA94FF052D74}" type="pres">
      <dgm:prSet presAssocID="{19927929-F30E-4970-9506-506BA6D718F9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DFA10732-AA39-4F78-9DCC-1A5642280A6F}" srcId="{19927929-F30E-4970-9506-506BA6D718F9}" destId="{23A8C27A-C68C-4F6C-913D-4F17A0BF398D}" srcOrd="0" destOrd="0" parTransId="{84C47DFA-969A-4B99-B5D5-3EBA23871E5F}" sibTransId="{C7D93A75-1AA7-4111-811F-065BDEDD4395}"/>
    <dgm:cxn modelId="{32E70F40-2193-47D5-A5A5-8CB15712571A}" type="presOf" srcId="{23A8C27A-C68C-4F6C-913D-4F17A0BF398D}" destId="{B7918161-D2AB-4F46-A72B-5A900AD2AD2C}" srcOrd="0" destOrd="0" presId="urn:microsoft.com/office/officeart/2005/8/layout/equation2"/>
    <dgm:cxn modelId="{E3C08F43-9BC4-43C9-9315-75C31A7FC06F}" type="presOf" srcId="{11EBB63C-400C-48D7-8531-44DBD73FEBA1}" destId="{CBF37FAC-6AF4-4512-A7F8-DA94FF052D74}" srcOrd="0" destOrd="0" presId="urn:microsoft.com/office/officeart/2005/8/layout/equation2"/>
    <dgm:cxn modelId="{813BE843-87D7-488E-876B-D9D5FA96085B}" srcId="{19927929-F30E-4970-9506-506BA6D718F9}" destId="{97993D6C-2EB3-45B1-96E6-4D6845662219}" srcOrd="1" destOrd="0" parTransId="{04814FE5-A101-4792-B9E1-D0AFF2E52367}" sibTransId="{B84AA1F6-B59C-481C-B29F-B783ED3F0A38}"/>
    <dgm:cxn modelId="{A13B2365-0C12-4395-87D1-B9AF76DAEBB9}" type="presOf" srcId="{97993D6C-2EB3-45B1-96E6-4D6845662219}" destId="{C61F0F29-7E62-4346-961A-C0F5EA737A39}" srcOrd="0" destOrd="0" presId="urn:microsoft.com/office/officeart/2005/8/layout/equation2"/>
    <dgm:cxn modelId="{8F9AB048-17A5-4823-AD62-CF174EFC3577}" type="presOf" srcId="{B84AA1F6-B59C-481C-B29F-B783ED3F0A38}" destId="{8B397CDD-F145-41F0-B7E9-47D12C8F26B1}" srcOrd="0" destOrd="0" presId="urn:microsoft.com/office/officeart/2005/8/layout/equation2"/>
    <dgm:cxn modelId="{61701696-A7B4-4533-8CA3-6D932BE59A2C}" srcId="{19927929-F30E-4970-9506-506BA6D718F9}" destId="{11EBB63C-400C-48D7-8531-44DBD73FEBA1}" srcOrd="2" destOrd="0" parTransId="{2F1C5A51-8BA0-4665-A247-76F9F81FF242}" sibTransId="{DEAE17E3-84FE-479A-85F1-0D27DD44C08F}"/>
    <dgm:cxn modelId="{84617B97-2814-4711-B1B2-F1FB0008F41A}" type="presOf" srcId="{19927929-F30E-4970-9506-506BA6D718F9}" destId="{7FD9E5D0-F574-468C-AD03-A663A0C12936}" srcOrd="0" destOrd="0" presId="urn:microsoft.com/office/officeart/2005/8/layout/equation2"/>
    <dgm:cxn modelId="{8148C1C7-B419-4CBC-A1F2-FA65B749E27F}" type="presOf" srcId="{B84AA1F6-B59C-481C-B29F-B783ED3F0A38}" destId="{8B5A573C-11EA-4A65-813C-5238F7B7B582}" srcOrd="1" destOrd="0" presId="urn:microsoft.com/office/officeart/2005/8/layout/equation2"/>
    <dgm:cxn modelId="{A7A17FD1-9143-4D30-B0DF-D264FE071D3B}" type="presOf" srcId="{C7D93A75-1AA7-4111-811F-065BDEDD4395}" destId="{1A42AD37-FFF4-4E09-8444-97A3B1391D26}" srcOrd="0" destOrd="0" presId="urn:microsoft.com/office/officeart/2005/8/layout/equation2"/>
    <dgm:cxn modelId="{23DFF5EC-B76E-44FC-8FBB-CA2C37A367AE}" type="presParOf" srcId="{7FD9E5D0-F574-468C-AD03-A663A0C12936}" destId="{996F8F8E-645A-417B-BAC4-AC715E666575}" srcOrd="0" destOrd="0" presId="urn:microsoft.com/office/officeart/2005/8/layout/equation2"/>
    <dgm:cxn modelId="{B4D3AADE-08AB-48E8-95A4-14BF27CFA9FE}" type="presParOf" srcId="{996F8F8E-645A-417B-BAC4-AC715E666575}" destId="{B7918161-D2AB-4F46-A72B-5A900AD2AD2C}" srcOrd="0" destOrd="0" presId="urn:microsoft.com/office/officeart/2005/8/layout/equation2"/>
    <dgm:cxn modelId="{318126EC-FD8A-463B-BDFC-BB633A17C344}" type="presParOf" srcId="{996F8F8E-645A-417B-BAC4-AC715E666575}" destId="{C3174C96-9EF3-4646-B93E-02D494BB7B66}" srcOrd="1" destOrd="0" presId="urn:microsoft.com/office/officeart/2005/8/layout/equation2"/>
    <dgm:cxn modelId="{4EABF58A-7F37-4C92-B715-26101077A1B4}" type="presParOf" srcId="{996F8F8E-645A-417B-BAC4-AC715E666575}" destId="{1A42AD37-FFF4-4E09-8444-97A3B1391D26}" srcOrd="2" destOrd="0" presId="urn:microsoft.com/office/officeart/2005/8/layout/equation2"/>
    <dgm:cxn modelId="{A1CC51B8-A03A-4064-9C99-9E3E149AC2A5}" type="presParOf" srcId="{996F8F8E-645A-417B-BAC4-AC715E666575}" destId="{21048AFC-927E-43EA-877E-B74DDAE5FCD6}" srcOrd="3" destOrd="0" presId="urn:microsoft.com/office/officeart/2005/8/layout/equation2"/>
    <dgm:cxn modelId="{00CA6158-7383-42FE-86D5-1BD3353F1F73}" type="presParOf" srcId="{996F8F8E-645A-417B-BAC4-AC715E666575}" destId="{C61F0F29-7E62-4346-961A-C0F5EA737A39}" srcOrd="4" destOrd="0" presId="urn:microsoft.com/office/officeart/2005/8/layout/equation2"/>
    <dgm:cxn modelId="{5F6FCFDD-64BC-4EAB-94AE-F0F04D1EE234}" type="presParOf" srcId="{7FD9E5D0-F574-468C-AD03-A663A0C12936}" destId="{8B397CDD-F145-41F0-B7E9-47D12C8F26B1}" srcOrd="1" destOrd="0" presId="urn:microsoft.com/office/officeart/2005/8/layout/equation2"/>
    <dgm:cxn modelId="{55B4868F-E02A-4522-9FB8-E4853E143F47}" type="presParOf" srcId="{8B397CDD-F145-41F0-B7E9-47D12C8F26B1}" destId="{8B5A573C-11EA-4A65-813C-5238F7B7B582}" srcOrd="0" destOrd="0" presId="urn:microsoft.com/office/officeart/2005/8/layout/equation2"/>
    <dgm:cxn modelId="{6E338D7E-DF77-42BA-BDB1-C4A9E558FC89}" type="presParOf" srcId="{7FD9E5D0-F574-468C-AD03-A663A0C12936}" destId="{CBF37FAC-6AF4-4512-A7F8-DA94FF052D7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C9275-7E2F-4465-91E3-0C7752288799}">
      <dsp:nvSpPr>
        <dsp:cNvPr id="0" name=""/>
        <dsp:cNvSpPr/>
      </dsp:nvSpPr>
      <dsp:spPr>
        <a:xfrm>
          <a:off x="-8825112" y="-1349132"/>
          <a:ext cx="10510662" cy="10510662"/>
        </a:xfrm>
        <a:prstGeom prst="blockArc">
          <a:avLst>
            <a:gd name="adj1" fmla="val 18900000"/>
            <a:gd name="adj2" fmla="val 2700000"/>
            <a:gd name="adj3" fmla="val 206"/>
          </a:avLst>
        </a:pr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A820A-F7B7-46D0-A087-21D134B71CD0}">
      <dsp:nvSpPr>
        <dsp:cNvPr id="0" name=""/>
        <dsp:cNvSpPr/>
      </dsp:nvSpPr>
      <dsp:spPr>
        <a:xfrm>
          <a:off x="548039" y="355151"/>
          <a:ext cx="7363346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Honestidad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548039" y="355151"/>
        <a:ext cx="7363346" cy="709990"/>
      </dsp:txXfrm>
    </dsp:sp>
    <dsp:sp modelId="{DC32FB21-0AEF-47AE-94B7-B687192E3E6E}">
      <dsp:nvSpPr>
        <dsp:cNvPr id="0" name=""/>
        <dsp:cNvSpPr/>
      </dsp:nvSpPr>
      <dsp:spPr>
        <a:xfrm>
          <a:off x="104295" y="266402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8A6E2D-EBBF-443F-99F4-B49C41AD9369}">
      <dsp:nvSpPr>
        <dsp:cNvPr id="0" name=""/>
        <dsp:cNvSpPr/>
      </dsp:nvSpPr>
      <dsp:spPr>
        <a:xfrm>
          <a:off x="1191000" y="1420762"/>
          <a:ext cx="6720386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Justicia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1191000" y="1420762"/>
        <a:ext cx="6720386" cy="709990"/>
      </dsp:txXfrm>
    </dsp:sp>
    <dsp:sp modelId="{F54AA1C9-A6B0-4DE6-A628-3D952C2BBA7F}">
      <dsp:nvSpPr>
        <dsp:cNvPr id="0" name=""/>
        <dsp:cNvSpPr/>
      </dsp:nvSpPr>
      <dsp:spPr>
        <a:xfrm>
          <a:off x="747255" y="1332013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0C84A-8DE3-4736-A0AD-3C2C02D7F9AB}">
      <dsp:nvSpPr>
        <dsp:cNvPr id="0" name=""/>
        <dsp:cNvSpPr/>
      </dsp:nvSpPr>
      <dsp:spPr>
        <a:xfrm>
          <a:off x="1543339" y="2485592"/>
          <a:ext cx="6368047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Democracia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1543339" y="2485592"/>
        <a:ext cx="6368047" cy="709990"/>
      </dsp:txXfrm>
    </dsp:sp>
    <dsp:sp modelId="{348EC698-07C7-4838-B0E1-0140A398B6B0}">
      <dsp:nvSpPr>
        <dsp:cNvPr id="0" name=""/>
        <dsp:cNvSpPr/>
      </dsp:nvSpPr>
      <dsp:spPr>
        <a:xfrm>
          <a:off x="1099595" y="2396843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779CA4-244A-4F6A-966F-452BDEB477B8}">
      <dsp:nvSpPr>
        <dsp:cNvPr id="0" name=""/>
        <dsp:cNvSpPr/>
      </dsp:nvSpPr>
      <dsp:spPr>
        <a:xfrm>
          <a:off x="1655837" y="3551203"/>
          <a:ext cx="6255548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Inclusión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1655837" y="3551203"/>
        <a:ext cx="6255548" cy="709990"/>
      </dsp:txXfrm>
    </dsp:sp>
    <dsp:sp modelId="{8218D2FD-4873-4AAE-A846-1E882966E6D4}">
      <dsp:nvSpPr>
        <dsp:cNvPr id="0" name=""/>
        <dsp:cNvSpPr/>
      </dsp:nvSpPr>
      <dsp:spPr>
        <a:xfrm>
          <a:off x="1212093" y="3462454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048CA-0740-43B0-AC27-5BCA5354036C}">
      <dsp:nvSpPr>
        <dsp:cNvPr id="0" name=""/>
        <dsp:cNvSpPr/>
      </dsp:nvSpPr>
      <dsp:spPr>
        <a:xfrm>
          <a:off x="1543339" y="4616814"/>
          <a:ext cx="6368047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Sostenibilidad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1543339" y="4616814"/>
        <a:ext cx="6368047" cy="709990"/>
      </dsp:txXfrm>
    </dsp:sp>
    <dsp:sp modelId="{EE86B2CD-EE51-48DA-8CA1-261CF288C423}">
      <dsp:nvSpPr>
        <dsp:cNvPr id="0" name=""/>
        <dsp:cNvSpPr/>
      </dsp:nvSpPr>
      <dsp:spPr>
        <a:xfrm>
          <a:off x="1099595" y="4528065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AE5069-3D18-402C-8426-78A7874042ED}">
      <dsp:nvSpPr>
        <dsp:cNvPr id="0" name=""/>
        <dsp:cNvSpPr/>
      </dsp:nvSpPr>
      <dsp:spPr>
        <a:xfrm>
          <a:off x="1191000" y="5681644"/>
          <a:ext cx="6720386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Equidad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1191000" y="5681644"/>
        <a:ext cx="6720386" cy="709990"/>
      </dsp:txXfrm>
    </dsp:sp>
    <dsp:sp modelId="{1753C147-175B-4A32-A4BB-6D9DAA7CB272}">
      <dsp:nvSpPr>
        <dsp:cNvPr id="0" name=""/>
        <dsp:cNvSpPr/>
      </dsp:nvSpPr>
      <dsp:spPr>
        <a:xfrm>
          <a:off x="747255" y="5592895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3E2F0C-540F-43EC-97F2-05D631072BC2}">
      <dsp:nvSpPr>
        <dsp:cNvPr id="0" name=""/>
        <dsp:cNvSpPr/>
      </dsp:nvSpPr>
      <dsp:spPr>
        <a:xfrm>
          <a:off x="548039" y="6747255"/>
          <a:ext cx="7363346" cy="70999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5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kern="1200" dirty="0">
              <a:solidFill>
                <a:schemeClr val="tx1"/>
              </a:solidFill>
              <a:latin typeface="Montserrat" panose="00000500000000000000" pitchFamily="2" charset="0"/>
            </a:rPr>
            <a:t>Sustentabilidad</a:t>
          </a:r>
          <a:endParaRPr lang="es-MX" sz="3700" b="1" kern="1200" dirty="0">
            <a:solidFill>
              <a:schemeClr val="tx1"/>
            </a:solidFill>
            <a:latin typeface="Montserrat" panose="00000500000000000000" pitchFamily="2" charset="0"/>
          </a:endParaRPr>
        </a:p>
      </dsp:txBody>
      <dsp:txXfrm>
        <a:off x="548039" y="6747255"/>
        <a:ext cx="7363346" cy="709990"/>
      </dsp:txXfrm>
    </dsp:sp>
    <dsp:sp modelId="{C2B91555-3C08-4BFD-B18B-56E8D52854E4}">
      <dsp:nvSpPr>
        <dsp:cNvPr id="0" name=""/>
        <dsp:cNvSpPr/>
      </dsp:nvSpPr>
      <dsp:spPr>
        <a:xfrm>
          <a:off x="104295" y="6658506"/>
          <a:ext cx="887488" cy="887488"/>
        </a:xfrm>
        <a:prstGeom prst="ellipse">
          <a:avLst/>
        </a:prstGeom>
        <a:blipFill rotWithShape="0">
          <a:blip xmlns:r="http://schemas.openxmlformats.org/officeDocument/2006/relationships"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18161-D2AB-4F46-A72B-5A900AD2AD2C}">
      <dsp:nvSpPr>
        <dsp:cNvPr id="0" name=""/>
        <dsp:cNvSpPr/>
      </dsp:nvSpPr>
      <dsp:spPr>
        <a:xfrm>
          <a:off x="1232252" y="172304"/>
          <a:ext cx="2109415" cy="21094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Montserrat" panose="00000500000000000000" pitchFamily="2" charset="0"/>
            </a:rPr>
            <a:t>Acciones de ASIPONAS</a:t>
          </a:r>
          <a:endParaRPr lang="es-MX" sz="2000" b="1" kern="1200" dirty="0">
            <a:latin typeface="Montserrat" panose="00000500000000000000" pitchFamily="2" charset="0"/>
          </a:endParaRPr>
        </a:p>
      </dsp:txBody>
      <dsp:txXfrm>
        <a:off x="1541169" y="481221"/>
        <a:ext cx="1491581" cy="1491581"/>
      </dsp:txXfrm>
    </dsp:sp>
    <dsp:sp modelId="{1A42AD37-FFF4-4E09-8444-97A3B1391D26}">
      <dsp:nvSpPr>
        <dsp:cNvPr id="0" name=""/>
        <dsp:cNvSpPr/>
      </dsp:nvSpPr>
      <dsp:spPr>
        <a:xfrm>
          <a:off x="1675229" y="2283869"/>
          <a:ext cx="1223460" cy="1223460"/>
        </a:xfrm>
        <a:prstGeom prst="mathPl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837399" y="2751720"/>
        <a:ext cx="899120" cy="287758"/>
      </dsp:txXfrm>
    </dsp:sp>
    <dsp:sp modelId="{C61F0F29-7E62-4346-961A-C0F5EA737A39}">
      <dsp:nvSpPr>
        <dsp:cNvPr id="0" name=""/>
        <dsp:cNvSpPr/>
      </dsp:nvSpPr>
      <dsp:spPr>
        <a:xfrm>
          <a:off x="1232252" y="3500917"/>
          <a:ext cx="2109415" cy="21094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Montserrat" panose="00000500000000000000" pitchFamily="2" charset="0"/>
            </a:rPr>
            <a:t>Acciones de FIT</a:t>
          </a:r>
          <a:endParaRPr lang="es-MX" sz="2000" b="1" kern="1200" dirty="0">
            <a:latin typeface="Montserrat" panose="00000500000000000000" pitchFamily="2" charset="0"/>
          </a:endParaRPr>
        </a:p>
      </dsp:txBody>
      <dsp:txXfrm>
        <a:off x="1541169" y="3809834"/>
        <a:ext cx="1491581" cy="1491581"/>
      </dsp:txXfrm>
    </dsp:sp>
    <dsp:sp modelId="{8B397CDD-F145-41F0-B7E9-47D12C8F26B1}">
      <dsp:nvSpPr>
        <dsp:cNvPr id="0" name=""/>
        <dsp:cNvSpPr/>
      </dsp:nvSpPr>
      <dsp:spPr>
        <a:xfrm rot="3322">
          <a:off x="3658080" y="2500616"/>
          <a:ext cx="670794" cy="7847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300" kern="1200"/>
        </a:p>
      </dsp:txBody>
      <dsp:txXfrm>
        <a:off x="3658080" y="2657459"/>
        <a:ext cx="469556" cy="470822"/>
      </dsp:txXfrm>
    </dsp:sp>
    <dsp:sp modelId="{CBF37FAC-6AF4-4512-A7F8-DA94FF052D74}">
      <dsp:nvSpPr>
        <dsp:cNvPr id="0" name=""/>
        <dsp:cNvSpPr/>
      </dsp:nvSpPr>
      <dsp:spPr>
        <a:xfrm>
          <a:off x="4607316" y="786184"/>
          <a:ext cx="4218830" cy="42188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latin typeface="Montserrat" panose="00000500000000000000" pitchFamily="2" charset="0"/>
            </a:rPr>
            <a:t>Empresa de Participación Estatal Mayoritaria</a:t>
          </a:r>
          <a:endParaRPr lang="es-MX" sz="2200" b="1" kern="1200" dirty="0">
            <a:latin typeface="Montserrat" panose="00000500000000000000" pitchFamily="2" charset="0"/>
          </a:endParaRPr>
        </a:p>
      </dsp:txBody>
      <dsp:txXfrm>
        <a:off x="5225149" y="1404017"/>
        <a:ext cx="2983164" cy="2983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38" cy="351737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542" y="0"/>
            <a:ext cx="4029045" cy="351737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44A2E885-9649-4DE8-B954-D60B43F98F94}" type="datetimeFigureOut">
              <a:rPr lang="es-MX" smtClean="0"/>
              <a:t>29/08/2023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9640" y="3373758"/>
            <a:ext cx="7437120" cy="2760345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658666"/>
            <a:ext cx="4028138" cy="351737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542" y="6658666"/>
            <a:ext cx="4029045" cy="351737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9A5F0BA3-DD9F-43BC-B4EA-EBADA59F5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53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3107-FFE8-3645-B89F-777090C37BF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4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629">
              <a:defRPr/>
            </a:pPr>
            <a:fld id="{4ABF3107-FFE8-3645-B89F-777090C37BF5}" type="slidenum">
              <a:rPr lang="es-MX">
                <a:solidFill>
                  <a:prstClr val="black"/>
                </a:solidFill>
                <a:latin typeface="Calibri" panose="020F0502020204030204"/>
              </a:rPr>
              <a:pPr defTabSz="921629">
                <a:defRPr/>
              </a:pPr>
              <a:t>9</a:t>
            </a:fld>
            <a:endParaRPr lang="es-MX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80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826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980B-4B9E-459D-996B-DAE0D8CCEE85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294" y="2684994"/>
            <a:ext cx="15287413" cy="1767417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294" y="4691591"/>
            <a:ext cx="15287413" cy="1517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98324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E819-2E60-4EDB-84BA-2207F67C5B8E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134" y="1046277"/>
            <a:ext cx="14029268" cy="24081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5" y="3942082"/>
            <a:ext cx="14020800" cy="29440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679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20" y="1106377"/>
            <a:ext cx="7170840" cy="1319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67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9" y="2715684"/>
            <a:ext cx="7577243" cy="10985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733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9" y="4096594"/>
            <a:ext cx="7577243" cy="3500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10614" y="2735579"/>
            <a:ext cx="5289973" cy="10985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733" b="0" i="0">
                <a:latin typeface="Montserrat Medium" pitchFamily="2" charset="77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10614" y="4096594"/>
            <a:ext cx="5289973" cy="3500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2221-D02C-466E-8B2C-C5C13101A389}" type="datetime1">
              <a:rPr lang="es-MX" smtClean="0"/>
              <a:t>29/08/2023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297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872" y="2885441"/>
            <a:ext cx="5345129" cy="53505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2059" y="2885441"/>
            <a:ext cx="8476343" cy="53505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AC36B982-06D6-439F-92C6-B00A864AB689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1117600" y="2226370"/>
            <a:ext cx="14020800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5867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3486" y="488953"/>
            <a:ext cx="5345129" cy="1737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894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3A-B1FA-403B-BA08-A8BAE972062C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1197" y="4197380"/>
            <a:ext cx="13502295" cy="749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333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07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4EB7B-5E6C-4192-A93B-BFDE82EEBEB1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1197" y="4197380"/>
            <a:ext cx="13502295" cy="749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333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96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E7A0-7353-4F0B-BC2B-727F55B51B51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294" y="2684994"/>
            <a:ext cx="15287413" cy="1767417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294" y="4691591"/>
            <a:ext cx="15287413" cy="1517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0396CE-44BB-9C3D-1433-FCC93A251D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93" y="7656561"/>
            <a:ext cx="5573408" cy="10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28D-D533-4789-8931-7411511E1874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294" y="2619376"/>
            <a:ext cx="15287413" cy="1767417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294" y="4572002"/>
            <a:ext cx="15287413" cy="1517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34C94D-055A-9F47-F171-B195D6DC8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53" y="7395774"/>
            <a:ext cx="4845291" cy="9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9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8747" y="1328776"/>
            <a:ext cx="7626773" cy="38036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6"/>
            <a:ext cx="3657600" cy="486833"/>
          </a:xfrm>
        </p:spPr>
        <p:txBody>
          <a:bodyPr/>
          <a:lstStyle/>
          <a:p>
            <a:fld id="{084CAB57-E0D0-4D3C-95DC-8FE930B9172F}" type="datetime1">
              <a:rPr lang="es-MX" smtClean="0"/>
              <a:t>29/08/2023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6"/>
            <a:ext cx="5486400" cy="486833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8475136"/>
            <a:ext cx="3657600" cy="486833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ABA9AC-73DD-4651-FC55-42B3AF772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6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01A4-0B65-4A2B-A1CE-D3F2646534CE}" type="datetime1">
              <a:rPr lang="es-MX" smtClean="0"/>
              <a:t>29/08/2023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750571"/>
            <a:ext cx="15233227" cy="1414479"/>
          </a:xfrm>
          <a:prstGeom prst="rect">
            <a:avLst/>
          </a:prstGeom>
          <a:noFill/>
        </p:spPr>
        <p:txBody>
          <a:bodyPr/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3" y="2487749"/>
            <a:ext cx="7376159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10880" y="2487749"/>
            <a:ext cx="7430347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83CED0-A943-E1E1-A724-1021C753B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49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750572"/>
            <a:ext cx="15233227" cy="1767417"/>
          </a:xfrm>
          <a:prstGeom prst="rect">
            <a:avLst/>
          </a:prstGeom>
          <a:noFill/>
        </p:spPr>
        <p:txBody>
          <a:bodyPr/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3" y="2763521"/>
            <a:ext cx="7376159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3C2A-C8ED-4344-9466-6C72D86D6F77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10880" y="2763521"/>
            <a:ext cx="7430347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8550E9-B04F-6DB5-6F1C-6CF27AF05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ACF1-373E-453D-9E64-21E3753010A2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294" y="2619376"/>
            <a:ext cx="15287413" cy="1767417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294" y="4572002"/>
            <a:ext cx="15287413" cy="1517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93487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707" y="758481"/>
            <a:ext cx="5540587" cy="176741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2434167"/>
            <a:ext cx="8432800" cy="5801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0FDE-D3AD-4B9C-9762-93F839BDFE2A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4EB4CE-EE84-C810-B938-7383F5166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0" y="740911"/>
            <a:ext cx="5486400" cy="13721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51413" y="2434167"/>
            <a:ext cx="8486987" cy="5801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3782-FA17-4532-A70D-FF688EC63330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40EF1A-70ED-DD37-4393-0F0D256FF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1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8" y="771738"/>
            <a:ext cx="5381897" cy="168063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52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0480" y="1612056"/>
            <a:ext cx="8757920" cy="66238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48D1E-7060-4E2D-9006-3F9E042C929D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8D8828-5E9F-B3E3-A019-E58DC9663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5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134" y="1046277"/>
            <a:ext cx="14029268" cy="24081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5" y="3942082"/>
            <a:ext cx="14020800" cy="29440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6"/>
            <a:ext cx="3657600" cy="486833"/>
          </a:xfrm>
        </p:spPr>
        <p:txBody>
          <a:bodyPr/>
          <a:lstStyle/>
          <a:p>
            <a:fld id="{27BADD53-C9ED-4A68-8413-EEFB59ADCABC}" type="datetime1">
              <a:rPr lang="es-MX" smtClean="0"/>
              <a:t>29/08/2023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6"/>
            <a:ext cx="5486400" cy="486833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8475136"/>
            <a:ext cx="3657600" cy="486833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741253-6CD7-9124-D9E7-1BC527421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71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07E9-0DCF-4AD1-A929-478437CA723B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134" y="1046277"/>
            <a:ext cx="14029268" cy="24081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5" y="3942082"/>
            <a:ext cx="14020800" cy="29440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0585F8-99B6-43B0-F899-C987E5D2D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5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20" y="1106377"/>
            <a:ext cx="7170840" cy="1319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67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9" y="2715684"/>
            <a:ext cx="7577243" cy="10985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733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9" y="4096594"/>
            <a:ext cx="7577243" cy="3500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10614" y="2735579"/>
            <a:ext cx="5289973" cy="10985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733" b="0" i="0">
                <a:latin typeface="Montserrat Medium" pitchFamily="2" charset="77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10614" y="4096594"/>
            <a:ext cx="5289973" cy="3500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3D87-ADA0-43E4-9FA2-80EEA40C822A}" type="datetime1">
              <a:rPr lang="es-MX" smtClean="0"/>
              <a:t>29/08/2023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9A27F3C-D190-F475-1657-C68282E2B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1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872" y="2885441"/>
            <a:ext cx="5345129" cy="53505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2059" y="2885441"/>
            <a:ext cx="8476343" cy="53505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34A1BA15-BC8C-4C1E-B34B-41581A2A3FF0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1117600" y="2226370"/>
            <a:ext cx="14020800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5867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3486" y="488953"/>
            <a:ext cx="5345129" cy="1737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C142B2-F9E5-8E92-D717-1E73D68F6D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146" y="417100"/>
            <a:ext cx="3404901" cy="6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2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1C48-2EAC-497E-8099-25065996E842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1197" y="4197380"/>
            <a:ext cx="13502295" cy="749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333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594B87-6A41-4E73-74F0-8FACDA7BE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313" y="7405153"/>
            <a:ext cx="4109377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4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D46-946D-461C-9991-4776CB796700}" type="datetime1">
              <a:rPr lang="es-MX" smtClean="0"/>
              <a:t>29/08/2023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1197" y="4197380"/>
            <a:ext cx="13502295" cy="7492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333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36F433-4EFF-0377-0C30-EE26FC2267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849" y="7244325"/>
            <a:ext cx="4656000" cy="8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5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8747" y="1328776"/>
            <a:ext cx="7626773" cy="38036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6"/>
            <a:ext cx="3657600" cy="486833"/>
          </a:xfrm>
        </p:spPr>
        <p:txBody>
          <a:bodyPr/>
          <a:lstStyle/>
          <a:p>
            <a:fld id="{F8EB1416-CE4D-460E-8E32-A5137FDA4CDA}" type="datetime1">
              <a:rPr lang="es-MX" smtClean="0"/>
              <a:t>29/08/2023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6"/>
            <a:ext cx="5486400" cy="486833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8475136"/>
            <a:ext cx="3657600" cy="486833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710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92F5-5279-46D4-BD9A-ADE0F8827190}" type="datetime1">
              <a:rPr lang="es-MX" smtClean="0"/>
              <a:t>29/08/2023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750571"/>
            <a:ext cx="15233227" cy="1414479"/>
          </a:xfrm>
          <a:prstGeom prst="rect">
            <a:avLst/>
          </a:prstGeom>
          <a:noFill/>
        </p:spPr>
        <p:txBody>
          <a:bodyPr/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3" y="2487749"/>
            <a:ext cx="7376159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10880" y="2487749"/>
            <a:ext cx="7430347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5076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750572"/>
            <a:ext cx="15233227" cy="1767417"/>
          </a:xfrm>
          <a:prstGeom prst="rect">
            <a:avLst/>
          </a:prstGeom>
          <a:noFill/>
        </p:spPr>
        <p:txBody>
          <a:bodyPr/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3" y="2763521"/>
            <a:ext cx="7376159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C659-1D34-4659-B21B-E31ADC1C43D5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10880" y="2763521"/>
            <a:ext cx="7430347" cy="5472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7869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707" y="758481"/>
            <a:ext cx="5540587" cy="176741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2434167"/>
            <a:ext cx="8432800" cy="5801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AC4-E874-40F7-9149-79BD36CF21B5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967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0" y="740911"/>
            <a:ext cx="5486400" cy="13721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5333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51413" y="2434167"/>
            <a:ext cx="8486987" cy="5801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66F1-1575-4CDC-A27F-60D7D869E04F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72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8" y="771738"/>
            <a:ext cx="5381897" cy="168063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52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0480" y="1612056"/>
            <a:ext cx="8757920" cy="66238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F869-E0C8-4BAF-A409-10098F006FF4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99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134" y="1046277"/>
            <a:ext cx="14029268" cy="24081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867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5" y="3942082"/>
            <a:ext cx="14020800" cy="29440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136"/>
            <a:ext cx="3657600" cy="486833"/>
          </a:xfrm>
        </p:spPr>
        <p:txBody>
          <a:bodyPr/>
          <a:lstStyle/>
          <a:p>
            <a:fld id="{C1D6181D-C7C7-432B-8EAB-41605C7278D9}" type="datetime1">
              <a:rPr lang="es-MX" smtClean="0"/>
              <a:t>29/08/2023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136"/>
            <a:ext cx="5486400" cy="486833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8475136"/>
            <a:ext cx="3657600" cy="486833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03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4D4D1-8E11-4C5F-97CA-CF77C0280BE8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645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sldNum="0"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1A618-D0AF-48A8-B3D8-ACA5422E9E12}" type="datetime1">
              <a:rPr lang="es-MX" smtClean="0"/>
              <a:t>29/08/2023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44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hf sldNum="0"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CORREDOR INTEROCEÁNICO DEL ISTMO DE  TEHUANTEPEC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94" y="4648200"/>
            <a:ext cx="15287413" cy="1517228"/>
          </a:xfrm>
        </p:spPr>
        <p:txBody>
          <a:bodyPr>
            <a:normAutofit/>
          </a:bodyPr>
          <a:lstStyle/>
          <a:p>
            <a:r>
              <a:rPr lang="es-MX" sz="4000" b="1" dirty="0">
                <a:latin typeface="Montserrat" panose="00000500000000000000" pitchFamily="2" charset="0"/>
              </a:rPr>
              <a:t>AGOSTO</a:t>
            </a:r>
            <a:r>
              <a:rPr lang="es-MX" sz="4000" b="1" dirty="0"/>
              <a:t> 2023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15" y="6621673"/>
            <a:ext cx="0" cy="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2041BFB-3F8D-FCC8-93F0-F0782E9C0AEC}"/>
              </a:ext>
            </a:extLst>
          </p:cNvPr>
          <p:cNvGrpSpPr/>
          <p:nvPr/>
        </p:nvGrpSpPr>
        <p:grpSpPr>
          <a:xfrm>
            <a:off x="279400" y="228600"/>
            <a:ext cx="4532207" cy="1071809"/>
            <a:chOff x="272416" y="5155574"/>
            <a:chExt cx="2567298" cy="60289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A118430-3CD2-2DF5-E40A-6A6BB4E31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416" y="5155574"/>
              <a:ext cx="626744" cy="60289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512B756-8FB7-D87B-AA34-5FAA19DA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5251706"/>
              <a:ext cx="1868114" cy="337534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686F449-FD6D-D1B3-38E4-9C02A2F95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568" y="5524523"/>
              <a:ext cx="1868114" cy="208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C8D26A7-A185-71E8-6141-C87147F9E484}"/>
              </a:ext>
            </a:extLst>
          </p:cNvPr>
          <p:cNvSpPr txBox="1"/>
          <p:nvPr/>
        </p:nvSpPr>
        <p:spPr>
          <a:xfrm>
            <a:off x="508000" y="2730116"/>
            <a:ext cx="8610600" cy="4959948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La Plataforma Logística e infraestructura del Istmo de Tehuantepec y el Área de Influencia del Corredor que se localizan en ambos lados de las vías del Ferrocarril; comunica al Océano Pacífico con el Atlántico por los puertos de Coatzacoalcos, Salina Cruz, Puerto Chiapas y Dos Bocas, siendo un transporte de mercancía segura a nivel global y por ello es de seguridad nacional.</a:t>
            </a:r>
          </a:p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3E34F33-EDA1-B426-C387-9E9A7EC8E5A1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AEEFCDC-D336-05D3-5350-FECDEE32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20DB0FD0-52A5-C74F-82A7-F91EF50E5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Imagen 20" descr="Imagen que contiene agua, azul, océano, tren&#10;&#10;Descripción generada automáticamente">
            <a:extLst>
              <a:ext uri="{FF2B5EF4-FFF2-40B4-BE49-F238E27FC236}">
                <a16:creationId xmlns:a16="http://schemas.microsoft.com/office/drawing/2014/main" id="{BE4324BA-09E3-6347-5BAE-C0979FB66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1" y="5231066"/>
            <a:ext cx="6350000" cy="3810000"/>
          </a:xfrm>
          <a:prstGeom prst="rect">
            <a:avLst/>
          </a:prstGeom>
        </p:spPr>
      </p:pic>
      <p:pic>
        <p:nvPicPr>
          <p:cNvPr id="23" name="Imagen 22" descr="Barco naranja en el agua&#10;&#10;Descripción generada automáticamente">
            <a:extLst>
              <a:ext uri="{FF2B5EF4-FFF2-40B4-BE49-F238E27FC236}">
                <a16:creationId xmlns:a16="http://schemas.microsoft.com/office/drawing/2014/main" id="{15DA12FE-DBC5-EC10-4F22-FEB69B5AD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2" y="1275657"/>
            <a:ext cx="6350000" cy="385399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70E574A-4917-54F3-5620-07957D1721E4}"/>
              </a:ext>
            </a:extLst>
          </p:cNvPr>
          <p:cNvSpPr txBox="1"/>
          <p:nvPr/>
        </p:nvSpPr>
        <p:spPr>
          <a:xfrm>
            <a:off x="660400" y="374991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5D192C"/>
                </a:solidFill>
                <a:latin typeface="Montserrat" panose="00000500000000000000" pitchFamily="2" charset="0"/>
              </a:rPr>
              <a:t>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144725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C8D26A7-A185-71E8-6141-C87147F9E484}"/>
              </a:ext>
            </a:extLst>
          </p:cNvPr>
          <p:cNvSpPr txBox="1"/>
          <p:nvPr/>
        </p:nvSpPr>
        <p:spPr>
          <a:xfrm>
            <a:off x="812800" y="2802285"/>
            <a:ext cx="7924800" cy="4461862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2400" dirty="0">
              <a:latin typeface="Montserrat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Integrado por los bienes, ingresos, recursos que reciba, adquieran o transfieran, asignen, donen o adjudiquen; incluyendo en toda clase de fideicomisos, sean públicos o privados, de acuerdo con el marco jurídico aplicable dentro del ámbito de su competencia.</a:t>
            </a:r>
          </a:p>
          <a:p>
            <a:pPr algn="just">
              <a:lnSpc>
                <a:spcPct val="150000"/>
              </a:lnSpc>
            </a:pPr>
            <a:endParaRPr lang="es-MX" sz="2400" dirty="0">
              <a:latin typeface="Montserrat" panose="000005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3E34F33-EDA1-B426-C387-9E9A7EC8E5A1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AEEFCDC-D336-05D3-5350-FECDEE32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20DB0FD0-52A5-C74F-82A7-F91EF50E5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70E574A-4917-54F3-5620-07957D1721E4}"/>
              </a:ext>
            </a:extLst>
          </p:cNvPr>
          <p:cNvSpPr txBox="1"/>
          <p:nvPr/>
        </p:nvSpPr>
        <p:spPr>
          <a:xfrm>
            <a:off x="508000" y="435739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Patrimonio</a:t>
            </a:r>
          </a:p>
        </p:txBody>
      </p:sp>
      <p:pic>
        <p:nvPicPr>
          <p:cNvPr id="2050" name="Picture 2" descr="Corredor interoceánico del Istmo de Tehuantepec - El Heraldo de Chiapas |  Noticias Locales, Policiacas, sobre México, Chiapas y el Mundo">
            <a:extLst>
              <a:ext uri="{FF2B5EF4-FFF2-40B4-BE49-F238E27FC236}">
                <a16:creationId xmlns:a16="http://schemas.microsoft.com/office/drawing/2014/main" id="{A63B1ED5-5A16-530C-75B3-F6391A97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5221873"/>
            <a:ext cx="6146800" cy="37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E56032-B781-848E-13E1-E11A6C1BA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657" y="1362363"/>
            <a:ext cx="6197342" cy="36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C8D26A7-A185-71E8-6141-C87147F9E484}"/>
              </a:ext>
            </a:extLst>
          </p:cNvPr>
          <p:cNvSpPr txBox="1"/>
          <p:nvPr/>
        </p:nvSpPr>
        <p:spPr>
          <a:xfrm>
            <a:off x="622967" y="1524000"/>
            <a:ext cx="7505033" cy="6478312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MX" sz="1000" dirty="0">
              <a:latin typeface="Montserrat" panose="00000500000000000000" pitchFamily="2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sz="2400" dirty="0">
                <a:latin typeface="Montserrat" panose="00000500000000000000" pitchFamily="2" charset="0"/>
              </a:rPr>
              <a:t>Favorecer la contratación, permanencia, capacitación y promoción laboral de personas originarias del Istmo de Tehuantepec y su Área de Influencia.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MX" sz="2400" dirty="0">
              <a:latin typeface="Montserrat" panose="00000500000000000000" pitchFamily="2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sz="2400" dirty="0">
                <a:latin typeface="Montserrat" panose="00000500000000000000" pitchFamily="2" charset="0"/>
              </a:rPr>
              <a:t>Garantizar que, en los centros de trabajo con más de 20 empleados, por lo menos el 20% de la plantilla laboral, sean personas originarias del Istmo de Tehuantepec y su Área de Influencia.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MX" sz="1000" dirty="0">
              <a:latin typeface="Montserrat" panose="000005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3E34F33-EDA1-B426-C387-9E9A7EC8E5A1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AEEFCDC-D336-05D3-5350-FECDEE32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20DB0FD0-52A5-C74F-82A7-F91EF50E5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70E574A-4917-54F3-5620-07957D1721E4}"/>
              </a:ext>
            </a:extLst>
          </p:cNvPr>
          <p:cNvSpPr txBox="1"/>
          <p:nvPr/>
        </p:nvSpPr>
        <p:spPr>
          <a:xfrm>
            <a:off x="660400" y="374991"/>
            <a:ext cx="10134600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Importancia laboral en los polos</a:t>
            </a:r>
          </a:p>
        </p:txBody>
      </p:sp>
      <p:pic>
        <p:nvPicPr>
          <p:cNvPr id="3074" name="Picture 2" descr="Concluyó el segundo día de la Misión de Observación en el Istmo de  Tehuantepec – Consorcio Para el Diálogo Parlamentario y la Equidad Oaxaca">
            <a:extLst>
              <a:ext uri="{FF2B5EF4-FFF2-40B4-BE49-F238E27FC236}">
                <a16:creationId xmlns:a16="http://schemas.microsoft.com/office/drawing/2014/main" id="{D0A258E4-BC72-80C7-75C5-D3AA9B1A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1" y="2133600"/>
            <a:ext cx="7315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41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1E061BC-8877-583D-D360-860CD093F17E}"/>
              </a:ext>
            </a:extLst>
          </p:cNvPr>
          <p:cNvSpPr txBox="1"/>
          <p:nvPr/>
        </p:nvSpPr>
        <p:spPr>
          <a:xfrm>
            <a:off x="7670800" y="1815027"/>
            <a:ext cx="7992098" cy="5513945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El interés público y social, la trascendencia estratégica, prioritaria y de seguridad nacional, del Corredor requiere  evitar que se perpetren actos ilícitos en la operación portuaria; destrucción de la infraestructura o servicios públicos, sabotaje, terrorismo, ataques a las vías de comunicación, tráfico ilegal de armas, delitos contra la salud y otros que obstaculicen el objeto de la ley, o el ejercicio de la autoridad.</a:t>
            </a:r>
          </a:p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</p:txBody>
      </p:sp>
      <p:pic>
        <p:nvPicPr>
          <p:cNvPr id="6" name="Imagen 5" descr="Un grupo de personas en un puente&#10;&#10;Descripción generada automáticamente con confianza media">
            <a:extLst>
              <a:ext uri="{FF2B5EF4-FFF2-40B4-BE49-F238E27FC236}">
                <a16:creationId xmlns:a16="http://schemas.microsoft.com/office/drawing/2014/main" id="{4ECDC87C-3569-61DC-CA9B-72BFB73A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2" y="5038031"/>
            <a:ext cx="6427574" cy="3802439"/>
          </a:xfrm>
          <a:prstGeom prst="rect">
            <a:avLst/>
          </a:prstGeom>
        </p:spPr>
      </p:pic>
      <p:pic>
        <p:nvPicPr>
          <p:cNvPr id="7" name="Imagen 6" descr="Un grupo de personas en un parque">
            <a:extLst>
              <a:ext uri="{FF2B5EF4-FFF2-40B4-BE49-F238E27FC236}">
                <a16:creationId xmlns:a16="http://schemas.microsoft.com/office/drawing/2014/main" id="{A6D20A16-A609-6B2B-4932-FC6C173DA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2" y="1074361"/>
            <a:ext cx="6427573" cy="380243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9061621-ACAD-3DFF-B642-30DA4F79534A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3752E0C-1B9C-0BFB-DE34-8FFC7B8C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10" name="Imagen 9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A0B853BA-B49C-178B-A44B-A7BCEDD3B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77850A-1D37-AFF4-0BD8-C7A7727FDB0C}"/>
              </a:ext>
            </a:extLst>
          </p:cNvPr>
          <p:cNvSpPr txBox="1"/>
          <p:nvPr/>
        </p:nvSpPr>
        <p:spPr>
          <a:xfrm>
            <a:off x="660400" y="359301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5D192C"/>
                </a:solidFill>
                <a:latin typeface="Montserrat" panose="00000500000000000000" pitchFamily="2" charset="0"/>
              </a:rPr>
              <a:t>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3945766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296DC69-216F-0C3B-DB0F-C154A9D00DA0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313D7F9-C06F-2CED-620D-488D5A0E4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D8A4C521-F6BD-3BF3-533E-B1E840B64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B22C68F5-343B-AF9B-7D1F-2E59F4872CDD}"/>
              </a:ext>
            </a:extLst>
          </p:cNvPr>
          <p:cNvSpPr txBox="1"/>
          <p:nvPr/>
        </p:nvSpPr>
        <p:spPr>
          <a:xfrm>
            <a:off x="660400" y="359301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5D192C"/>
                </a:solidFill>
                <a:latin typeface="Montserrat" panose="00000500000000000000" pitchFamily="2" charset="0"/>
              </a:rPr>
              <a:t>Derechos Humanos</a:t>
            </a:r>
          </a:p>
        </p:txBody>
      </p:sp>
      <p:pic>
        <p:nvPicPr>
          <p:cNvPr id="10" name="Imagen 9" descr="Imagen que contiene exterior, edificio, camioneta, hecho de madera&#10;&#10;Descripción generada automáticamente">
            <a:extLst>
              <a:ext uri="{FF2B5EF4-FFF2-40B4-BE49-F238E27FC236}">
                <a16:creationId xmlns:a16="http://schemas.microsoft.com/office/drawing/2014/main" id="{A6FB9DF3-B047-D3E6-88CA-6733A17AD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5288429"/>
            <a:ext cx="6771084" cy="3581400"/>
          </a:xfrm>
          <a:prstGeom prst="rect">
            <a:avLst/>
          </a:prstGeom>
        </p:spPr>
      </p:pic>
      <p:pic>
        <p:nvPicPr>
          <p:cNvPr id="11" name="Imagen 10" descr="Imagen que contiene pasto, exterior, firmar, campo&#10;&#10;Descripción generada automáticamente">
            <a:extLst>
              <a:ext uri="{FF2B5EF4-FFF2-40B4-BE49-F238E27FC236}">
                <a16:creationId xmlns:a16="http://schemas.microsoft.com/office/drawing/2014/main" id="{B8C21F15-5755-4296-C51B-13FA3A3B8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1" y="1524000"/>
            <a:ext cx="6720986" cy="3581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BF17749-4A74-669A-6A1B-CE5292409A16}"/>
              </a:ext>
            </a:extLst>
          </p:cNvPr>
          <p:cNvSpPr txBox="1"/>
          <p:nvPr/>
        </p:nvSpPr>
        <p:spPr>
          <a:xfrm>
            <a:off x="626979" y="1828800"/>
            <a:ext cx="8106611" cy="7237046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2400" dirty="0">
              <a:latin typeface="Montserrat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Se debe salvaguardar la vida, las libertades, la integridad, el patrimonio de las personas y preservar del orden público. Cuando exista peligro inminente de consumación de ilícitos, o en su defecto que ya se hayan consumado; el Director General deberá informar al  C. Almirante Secretario de Marina, a fin de que, en coordinación con las instancias de seguridad de los tres órdenes de gobierno, determinen las acciones inmediatas para atender los hechos, respetando los derechos humanos y protocolos aplicables.</a:t>
            </a:r>
          </a:p>
          <a:p>
            <a:pPr>
              <a:lnSpc>
                <a:spcPct val="150000"/>
              </a:lnSpc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1470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C99A92D-9DD5-96B4-6342-9BD01DFF419D}"/>
              </a:ext>
            </a:extLst>
          </p:cNvPr>
          <p:cNvGrpSpPr/>
          <p:nvPr/>
        </p:nvGrpSpPr>
        <p:grpSpPr>
          <a:xfrm>
            <a:off x="10945243" y="131008"/>
            <a:ext cx="5310757" cy="1088192"/>
            <a:chOff x="10895735" y="77969"/>
            <a:chExt cx="5310757" cy="108819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2A93BCE-E7FA-923A-FFC1-CB324168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695EB14D-00CD-35B8-2BCD-CF8C8AC62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94712D4-35B8-3257-EB1A-B68289A0E1A3}"/>
              </a:ext>
            </a:extLst>
          </p:cNvPr>
          <p:cNvSpPr txBox="1"/>
          <p:nvPr/>
        </p:nvSpPr>
        <p:spPr>
          <a:xfrm>
            <a:off x="660400" y="359301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Órganos de Gobierno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388CB62-0BF6-2522-5968-3781C6DFAD4C}"/>
              </a:ext>
            </a:extLst>
          </p:cNvPr>
          <p:cNvSpPr/>
          <p:nvPr/>
        </p:nvSpPr>
        <p:spPr>
          <a:xfrm>
            <a:off x="8128000" y="1778538"/>
            <a:ext cx="5805059" cy="1321338"/>
          </a:xfrm>
          <a:prstGeom prst="rect">
            <a:avLst/>
          </a:prstGeom>
          <a:solidFill>
            <a:srgbClr val="6111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endParaRPr lang="es-MX" sz="3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DIRECTOR GENERAL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CD0E173-0DD7-4067-0D9C-DD2CBE96DC5A}"/>
              </a:ext>
            </a:extLst>
          </p:cNvPr>
          <p:cNvSpPr/>
          <p:nvPr/>
        </p:nvSpPr>
        <p:spPr>
          <a:xfrm>
            <a:off x="1621845" y="1752600"/>
            <a:ext cx="5805059" cy="1321338"/>
          </a:xfrm>
          <a:prstGeom prst="rect">
            <a:avLst/>
          </a:prstGeom>
          <a:solidFill>
            <a:srgbClr val="B38E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endParaRPr lang="es-MX" sz="3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JUNTA DE GOBIERNO</a:t>
            </a:r>
          </a:p>
        </p:txBody>
      </p:sp>
      <p:pic>
        <p:nvPicPr>
          <p:cNvPr id="21" name="Imagen 20" descr="Grupo de personas en un tren&#10;&#10;Descripción generada automáticamente">
            <a:extLst>
              <a:ext uri="{FF2B5EF4-FFF2-40B4-BE49-F238E27FC236}">
                <a16:creationId xmlns:a16="http://schemas.microsoft.com/office/drawing/2014/main" id="{904CA682-C78F-C48A-AD4D-28283D43C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2" y="3663046"/>
            <a:ext cx="6852947" cy="51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1CA71A6-DF6E-AA67-B983-1CC6AAE9F9CC}"/>
              </a:ext>
            </a:extLst>
          </p:cNvPr>
          <p:cNvGrpSpPr/>
          <p:nvPr/>
        </p:nvGrpSpPr>
        <p:grpSpPr>
          <a:xfrm>
            <a:off x="10895736" y="77969"/>
            <a:ext cx="5310757" cy="1088192"/>
            <a:chOff x="10895735" y="77969"/>
            <a:chExt cx="5310757" cy="108819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199E1A92-66F0-DA2F-6798-4C6E0767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5B160A-565A-C43C-6F74-BFE79EFEE502}"/>
              </a:ext>
            </a:extLst>
          </p:cNvPr>
          <p:cNvSpPr txBox="1"/>
          <p:nvPr/>
        </p:nvSpPr>
        <p:spPr>
          <a:xfrm>
            <a:off x="403029" y="497999"/>
            <a:ext cx="11667452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Fortaleza del Corredor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A5AAD8-906B-250B-F3B1-7D673A5E724C}"/>
              </a:ext>
            </a:extLst>
          </p:cNvPr>
          <p:cNvSpPr txBox="1"/>
          <p:nvPr/>
        </p:nvSpPr>
        <p:spPr>
          <a:xfrm>
            <a:off x="620386" y="1591007"/>
            <a:ext cx="14383593" cy="1569660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Montserrat" panose="00000500000000000000" pitchFamily="2" charset="0"/>
              </a:rPr>
              <a:t>El Corredor dentro de un plazo no mayor a 180 días hábiles deberá constituir una empresa de participación estatal mayoritaria a la que deberán transmitirse las acciones de todas y cada una de la ASIPONAS que existen a la fecha, así como las acciones representativas del capital social del FIT.</a:t>
            </a:r>
            <a:endParaRPr lang="es-MX" sz="1000" dirty="0">
              <a:effectLst/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4" name="Diagrama 103">
            <a:extLst>
              <a:ext uri="{FF2B5EF4-FFF2-40B4-BE49-F238E27FC236}">
                <a16:creationId xmlns:a16="http://schemas.microsoft.com/office/drawing/2014/main" id="{2EE49ACF-8070-CD7C-8A19-8FEE75C5E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436554"/>
              </p:ext>
            </p:extLst>
          </p:nvPr>
        </p:nvGraphicFramePr>
        <p:xfrm>
          <a:off x="2641600" y="3274831"/>
          <a:ext cx="10058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09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0AA6476-73B0-A734-2C2C-8D3290138767}"/>
              </a:ext>
            </a:extLst>
          </p:cNvPr>
          <p:cNvSpPr/>
          <p:nvPr/>
        </p:nvSpPr>
        <p:spPr>
          <a:xfrm>
            <a:off x="11645591" y="6704171"/>
            <a:ext cx="4228268" cy="2194216"/>
          </a:xfrm>
          <a:prstGeom prst="rect">
            <a:avLst/>
          </a:prstGeom>
          <a:solidFill>
            <a:srgbClr val="691C32"/>
          </a:solidFill>
          <a:ln>
            <a:solidFill>
              <a:srgbClr val="6E1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052" y="3425499"/>
            <a:ext cx="15860607" cy="1334605"/>
          </a:xfrm>
        </p:spPr>
        <p:txBody>
          <a:bodyPr>
            <a:normAutofit/>
          </a:bodyPr>
          <a:lstStyle/>
          <a:p>
            <a:r>
              <a:rPr lang="es-ES" sz="5333" dirty="0"/>
              <a:t>GRACIAS</a:t>
            </a:r>
            <a:endParaRPr lang="es-MX" sz="5333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15" y="6621673"/>
            <a:ext cx="0" cy="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06C7FFC5-A7BE-48E4-831F-CBBF4D7F58C1}"/>
              </a:ext>
            </a:extLst>
          </p:cNvPr>
          <p:cNvGrpSpPr/>
          <p:nvPr/>
        </p:nvGrpSpPr>
        <p:grpSpPr>
          <a:xfrm>
            <a:off x="402933" y="328569"/>
            <a:ext cx="4532207" cy="1071809"/>
            <a:chOff x="272416" y="5155574"/>
            <a:chExt cx="2567298" cy="60289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7BCD225-9878-4B7F-9CD1-35D439505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416" y="5155574"/>
              <a:ext cx="626744" cy="602893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A32FC84-033A-4C39-9925-4BD50A0D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5251706"/>
              <a:ext cx="1868114" cy="33753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04DA98C-C156-4D8B-8091-61D069D32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568" y="5524523"/>
              <a:ext cx="1868114" cy="208733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762BDDD5-5F42-49F2-53A4-9FA1C9BFB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063" y="6179332"/>
            <a:ext cx="4208607" cy="32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F682677-EFB7-DFCC-F6E0-1A983614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1249519"/>
            <a:ext cx="11780520" cy="3803649"/>
          </a:xfrm>
        </p:spPr>
        <p:txBody>
          <a:bodyPr/>
          <a:lstStyle/>
          <a:p>
            <a:pPr algn="just"/>
            <a:r>
              <a:rPr lang="es-MX" sz="2800" dirty="0">
                <a:solidFill>
                  <a:srgbClr val="6E152E"/>
                </a:solidFill>
                <a:latin typeface="Montserrat" panose="00000500000000000000" pitchFamily="2" charset="0"/>
              </a:rPr>
              <a:t>Proyecto de Decreto por el que se expide la “</a:t>
            </a:r>
            <a:r>
              <a:rPr lang="es-MX" sz="2800" dirty="0">
                <a:latin typeface="Montserrat" panose="00000500000000000000" pitchFamily="2" charset="0"/>
              </a:rPr>
              <a:t>LEY PARA LA ATENCIÓN PRIORITARIA Y DESARROLLO DEL ISTMO DE TEHUANTEPEC Y EL ÁREA DE INFLUENCIA DEL CORREDOR, REGLAMENTARIA DE LOS ARTÍCULOS 2, 25 Y 28 DE LA CONSTITUCIÓN POLÍTICA DE LOS ESTADOS UNIDOS MEXICANOS</a:t>
            </a:r>
            <a:r>
              <a:rPr lang="es-MX" sz="2800" dirty="0">
                <a:solidFill>
                  <a:srgbClr val="6E152E"/>
                </a:solidFill>
                <a:latin typeface="Montserrat" panose="00000500000000000000" pitchFamily="2" charset="0"/>
              </a:rPr>
              <a:t>”.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67100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1CA71A6-DF6E-AA67-B983-1CC6AAE9F9CC}"/>
              </a:ext>
            </a:extLst>
          </p:cNvPr>
          <p:cNvGrpSpPr/>
          <p:nvPr/>
        </p:nvGrpSpPr>
        <p:grpSpPr>
          <a:xfrm>
            <a:off x="10895736" y="77969"/>
            <a:ext cx="5310757" cy="1088192"/>
            <a:chOff x="10895735" y="77969"/>
            <a:chExt cx="5310757" cy="108819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199E1A92-66F0-DA2F-6798-4C6E0767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346EAD3-8A0B-094C-544C-BDA05E786D5F}"/>
              </a:ext>
            </a:extLst>
          </p:cNvPr>
          <p:cNvSpPr txBox="1"/>
          <p:nvPr/>
        </p:nvSpPr>
        <p:spPr>
          <a:xfrm>
            <a:off x="889000" y="1371600"/>
            <a:ext cx="7696200" cy="390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  <a:ea typeface="+mj-ea"/>
                <a:cs typeface="+mj-cs"/>
              </a:rPr>
              <a:t>Su objeto es la atención prioritaria y desarrollo del Istmo de Tehuantepec y el área de influencia del Corredor, a través de la plataforma logística multimodal integrada por las Administraciones del Sistema Portuario Nacional (ASIPONAS), el Ferrocarril del Istmo de Tehuantepec (FIT) y los Polos de Desarrollo para el Bienestar (PODEBIS).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9BA747B-3088-2524-9709-C54C4EEF44A3}"/>
              </a:ext>
            </a:extLst>
          </p:cNvPr>
          <p:cNvSpPr txBox="1"/>
          <p:nvPr/>
        </p:nvSpPr>
        <p:spPr>
          <a:xfrm>
            <a:off x="431800" y="298061"/>
            <a:ext cx="5486400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Objeto e importancia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1CFE5A8-F5D9-E64A-1B56-7B21AA8FB35B}"/>
              </a:ext>
            </a:extLst>
          </p:cNvPr>
          <p:cNvGrpSpPr/>
          <p:nvPr/>
        </p:nvGrpSpPr>
        <p:grpSpPr>
          <a:xfrm>
            <a:off x="10718800" y="1099484"/>
            <a:ext cx="5393510" cy="8044516"/>
            <a:chOff x="10718800" y="1099484"/>
            <a:chExt cx="5393510" cy="8044516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29E7574-47AA-C147-97F7-E77A514F2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28"/>
            <a:stretch/>
          </p:blipFill>
          <p:spPr>
            <a:xfrm>
              <a:off x="10730819" y="1099484"/>
              <a:ext cx="5352777" cy="286291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43" name="Imagen 42" descr="Un barco en el muelle junto a un cuerpo de agua&#10;&#10;Descripción generada automáticamente">
              <a:extLst>
                <a:ext uri="{FF2B5EF4-FFF2-40B4-BE49-F238E27FC236}">
                  <a16:creationId xmlns:a16="http://schemas.microsoft.com/office/drawing/2014/main" id="{3AF035F1-10DD-A982-59B4-7EFA9152C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8800" y="6156087"/>
              <a:ext cx="5381490" cy="2987913"/>
            </a:xfrm>
            <a:prstGeom prst="rect">
              <a:avLst/>
            </a:prstGeom>
          </p:spPr>
        </p:pic>
        <p:pic>
          <p:nvPicPr>
            <p:cNvPr id="24" name="Imagen 23" descr="Vista de una montaña&#10;&#10;Descripción generada automáticamente con confianza baja">
              <a:extLst>
                <a:ext uri="{FF2B5EF4-FFF2-40B4-BE49-F238E27FC236}">
                  <a16:creationId xmlns:a16="http://schemas.microsoft.com/office/drawing/2014/main" id="{2092A185-E5FC-094E-5713-BE1FD305D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819" y="3690285"/>
              <a:ext cx="5381491" cy="2862915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53DD5D9-35AC-AD95-EA36-54E5473E95C0}"/>
              </a:ext>
            </a:extLst>
          </p:cNvPr>
          <p:cNvSpPr txBox="1"/>
          <p:nvPr/>
        </p:nvSpPr>
        <p:spPr>
          <a:xfrm>
            <a:off x="584200" y="6835590"/>
            <a:ext cx="9601199" cy="830997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MX" sz="2400" dirty="0">
                <a:latin typeface="Montserrat" panose="00000500000000000000" pitchFamily="2" charset="0"/>
                <a:ea typeface="+mj-ea"/>
                <a:cs typeface="+mj-cs"/>
              </a:rPr>
              <a:t>Es de interés público y social, estratégico, prioritario y de seguridad nacional.</a:t>
            </a:r>
          </a:p>
        </p:txBody>
      </p:sp>
    </p:spTree>
    <p:extLst>
      <p:ext uri="{BB962C8B-B14F-4D97-AF65-F5344CB8AC3E}">
        <p14:creationId xmlns:p14="http://schemas.microsoft.com/office/powerpoint/2010/main" val="40226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1CA71A6-DF6E-AA67-B983-1CC6AAE9F9CC}"/>
              </a:ext>
            </a:extLst>
          </p:cNvPr>
          <p:cNvGrpSpPr/>
          <p:nvPr/>
        </p:nvGrpSpPr>
        <p:grpSpPr>
          <a:xfrm>
            <a:off x="10895736" y="77969"/>
            <a:ext cx="5310757" cy="1088192"/>
            <a:chOff x="10895735" y="77969"/>
            <a:chExt cx="5310757" cy="108819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199E1A92-66F0-DA2F-6798-4C6E0767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AE506D1-B479-3132-7453-4235A7746164}"/>
              </a:ext>
            </a:extLst>
          </p:cNvPr>
          <p:cNvSpPr txBox="1"/>
          <p:nvPr/>
        </p:nvSpPr>
        <p:spPr>
          <a:xfrm>
            <a:off x="570832" y="382700"/>
            <a:ext cx="5486400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5D192C"/>
                </a:solidFill>
                <a:latin typeface="Montserrat" panose="00000500000000000000" pitchFamily="2" charset="0"/>
              </a:rPr>
              <a:t>Principios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9EAFE11-76D6-1B27-377A-3B0E1ACE6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776993"/>
              </p:ext>
            </p:extLst>
          </p:nvPr>
        </p:nvGraphicFramePr>
        <p:xfrm>
          <a:off x="5217718" y="1041375"/>
          <a:ext cx="8015682" cy="781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2B4EDD2-791C-BBAD-CAD3-AA52E7779BD5}"/>
              </a:ext>
            </a:extLst>
          </p:cNvPr>
          <p:cNvSpPr/>
          <p:nvPr/>
        </p:nvSpPr>
        <p:spPr>
          <a:xfrm>
            <a:off x="1651000" y="2971800"/>
            <a:ext cx="4419600" cy="3200400"/>
          </a:xfrm>
          <a:prstGeom prst="rightArrow">
            <a:avLst/>
          </a:prstGeom>
          <a:solidFill>
            <a:srgbClr val="DDC9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500" b="1" dirty="0">
                <a:solidFill>
                  <a:schemeClr val="tx1"/>
                </a:solidFill>
                <a:latin typeface="Montserrat" panose="00000500000000000000" pitchFamily="2" charset="0"/>
              </a:rPr>
              <a:t>Principios</a:t>
            </a:r>
            <a:endParaRPr lang="es-MX" sz="35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1CA71A6-DF6E-AA67-B983-1CC6AAE9F9CC}"/>
              </a:ext>
            </a:extLst>
          </p:cNvPr>
          <p:cNvGrpSpPr/>
          <p:nvPr/>
        </p:nvGrpSpPr>
        <p:grpSpPr>
          <a:xfrm>
            <a:off x="10895736" y="77969"/>
            <a:ext cx="5310757" cy="1088192"/>
            <a:chOff x="10895735" y="77969"/>
            <a:chExt cx="5310757" cy="108819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199E1A92-66F0-DA2F-6798-4C6E0767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AE506D1-B479-3132-7453-4235A7746164}"/>
              </a:ext>
            </a:extLst>
          </p:cNvPr>
          <p:cNvSpPr txBox="1"/>
          <p:nvPr/>
        </p:nvSpPr>
        <p:spPr>
          <a:xfrm>
            <a:off x="708436" y="202082"/>
            <a:ext cx="5486400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Participación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5007AC0-130A-1C96-0751-E97DEE47D729}"/>
              </a:ext>
            </a:extLst>
          </p:cNvPr>
          <p:cNvSpPr txBox="1"/>
          <p:nvPr/>
        </p:nvSpPr>
        <p:spPr>
          <a:xfrm>
            <a:off x="455131" y="2721535"/>
            <a:ext cx="8201143" cy="3907865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 Para contribuir al desarrollo social, económico, educativo, de salud, industrial y cultura, se requiere la participación de los tres órdenes de gobierno y el sector privado, impulsando al campo, la cultura de los pueblos originarios, con estricto apego al respeto de los derechos humanos, lo que se traduce en bienestar para la población.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7FB4D75-88DB-0DED-D955-B1C7F6581DA0}"/>
              </a:ext>
            </a:extLst>
          </p:cNvPr>
          <p:cNvGrpSpPr/>
          <p:nvPr/>
        </p:nvGrpSpPr>
        <p:grpSpPr>
          <a:xfrm>
            <a:off x="9770912" y="1905000"/>
            <a:ext cx="5579905" cy="5115842"/>
            <a:chOff x="9706654" y="1527319"/>
            <a:chExt cx="5579905" cy="5115842"/>
          </a:xfrm>
        </p:grpSpPr>
        <p:pic>
          <p:nvPicPr>
            <p:cNvPr id="3" name="Picture 2" descr="Reestructuran la Sader; mira cambios en nuevo reglamento">
              <a:extLst>
                <a:ext uri="{FF2B5EF4-FFF2-40B4-BE49-F238E27FC236}">
                  <a16:creationId xmlns:a16="http://schemas.microsoft.com/office/drawing/2014/main" id="{B0F46F38-6081-30C7-A4AF-5DEA33746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075" y="1894799"/>
              <a:ext cx="1228350" cy="983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970BA3D-91F1-1576-46F4-5ECE2B535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3683" y="5686292"/>
              <a:ext cx="1791212" cy="95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Logos Oficiales - Tecnológico Nacional de México">
              <a:extLst>
                <a:ext uri="{FF2B5EF4-FFF2-40B4-BE49-F238E27FC236}">
                  <a16:creationId xmlns:a16="http://schemas.microsoft.com/office/drawing/2014/main" id="{85BA7C17-A440-3B24-C86F-5643A200A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7220" y="3389529"/>
              <a:ext cx="1349339" cy="148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Consejo Coordinador Empresarial (CCE) - BNamericas">
              <a:extLst>
                <a:ext uri="{FF2B5EF4-FFF2-40B4-BE49-F238E27FC236}">
                  <a16:creationId xmlns:a16="http://schemas.microsoft.com/office/drawing/2014/main" id="{18EF5FB6-4542-61D3-1538-FDB9A918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5134" y="5686292"/>
              <a:ext cx="2054171" cy="94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Amexme Nacional | Mexico City">
              <a:extLst>
                <a:ext uri="{FF2B5EF4-FFF2-40B4-BE49-F238E27FC236}">
                  <a16:creationId xmlns:a16="http://schemas.microsoft.com/office/drawing/2014/main" id="{111D476F-E79C-03FE-A114-20FFBD942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4600" y="1527319"/>
              <a:ext cx="1392134" cy="138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41FC718F-D736-1A98-CC30-B0DE78D9E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2118" y="1641210"/>
              <a:ext cx="1534441" cy="1256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BIENVENIDO A CANACINTRA">
              <a:extLst>
                <a:ext uri="{FF2B5EF4-FFF2-40B4-BE49-F238E27FC236}">
                  <a16:creationId xmlns:a16="http://schemas.microsoft.com/office/drawing/2014/main" id="{6B9E3699-587C-1E83-A4AB-DBC2DF67B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9614" y="3306111"/>
              <a:ext cx="1602501" cy="12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8" descr="Stream INPImx music | Listen to songs, albums, playlists for free on  SoundCloud">
              <a:extLst>
                <a:ext uri="{FF2B5EF4-FFF2-40B4-BE49-F238E27FC236}">
                  <a16:creationId xmlns:a16="http://schemas.microsoft.com/office/drawing/2014/main" id="{D20E28A9-6D08-7785-1CE1-F10AEDF02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654" y="3389529"/>
              <a:ext cx="1392134" cy="139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Abrir llave 15">
            <a:extLst>
              <a:ext uri="{FF2B5EF4-FFF2-40B4-BE49-F238E27FC236}">
                <a16:creationId xmlns:a16="http://schemas.microsoft.com/office/drawing/2014/main" id="{709817E3-B88D-36A7-F818-1404D1FBD344}"/>
              </a:ext>
            </a:extLst>
          </p:cNvPr>
          <p:cNvSpPr/>
          <p:nvPr/>
        </p:nvSpPr>
        <p:spPr>
          <a:xfrm>
            <a:off x="8879848" y="1176311"/>
            <a:ext cx="984786" cy="6629400"/>
          </a:xfrm>
          <a:prstGeom prst="leftBrace">
            <a:avLst/>
          </a:prstGeom>
          <a:ln w="38100">
            <a:solidFill>
              <a:srgbClr val="5D1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3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79FB428-9C24-DAE4-7A46-168A55C5CF1F}"/>
              </a:ext>
            </a:extLst>
          </p:cNvPr>
          <p:cNvSpPr txBox="1"/>
          <p:nvPr/>
        </p:nvSpPr>
        <p:spPr>
          <a:xfrm>
            <a:off x="13157200" y="7010400"/>
            <a:ext cx="3049293" cy="20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1CA71A6-DF6E-AA67-B983-1CC6AAE9F9CC}"/>
              </a:ext>
            </a:extLst>
          </p:cNvPr>
          <p:cNvGrpSpPr/>
          <p:nvPr/>
        </p:nvGrpSpPr>
        <p:grpSpPr>
          <a:xfrm>
            <a:off x="10895736" y="77969"/>
            <a:ext cx="5310757" cy="1088192"/>
            <a:chOff x="10895735" y="77969"/>
            <a:chExt cx="5310757" cy="1088192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199E1A92-66F0-DA2F-6798-4C6E0767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5B160A-565A-C43C-6F74-BFE79EFEE502}"/>
              </a:ext>
            </a:extLst>
          </p:cNvPr>
          <p:cNvSpPr txBox="1"/>
          <p:nvPr/>
        </p:nvSpPr>
        <p:spPr>
          <a:xfrm>
            <a:off x="355600" y="190340"/>
            <a:ext cx="11667452" cy="86177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691C32"/>
                </a:solidFill>
                <a:latin typeface="Montserrat" panose="00000500000000000000" pitchFamily="2" charset="0"/>
              </a:rPr>
              <a:t>CONSTITUIR FIDEICOMISOS, EMPRESAS DE PARTICIPACIÓN ESTATAL MAYORITARIA.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A5AAD8-906B-250B-F3B1-7D673A5E724C}"/>
              </a:ext>
            </a:extLst>
          </p:cNvPr>
          <p:cNvSpPr txBox="1"/>
          <p:nvPr/>
        </p:nvSpPr>
        <p:spPr>
          <a:xfrm>
            <a:off x="660400" y="1752600"/>
            <a:ext cx="14478000" cy="318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400" dirty="0">
                <a:latin typeface="Montserrat" panose="00000500000000000000" pitchFamily="2" charset="0"/>
              </a:rPr>
              <a:t>Participar en el capital social de sociedades y constituir fideicomisos públicos o privados.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s-MX" sz="2400" dirty="0">
              <a:latin typeface="Montserrat" panose="00000500000000000000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400" dirty="0">
                <a:latin typeface="Montserrat" panose="00000500000000000000" pitchFamily="2" charset="0"/>
              </a:rPr>
              <a:t>Constituir una empresa de participación estatal mayoritaria, que tenga por objeto: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es-MX" sz="2400" dirty="0">
              <a:latin typeface="Montserrat" panose="00000500000000000000" pitchFamily="2" charset="0"/>
            </a:endParaRP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latin typeface="Montserrat" panose="00000500000000000000" pitchFamily="2" charset="0"/>
              </a:rPr>
              <a:t>La comercialización en general de bienes y servicios y 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latin typeface="Montserrat" panose="00000500000000000000" pitchFamily="2" charset="0"/>
              </a:rPr>
              <a:t>La administración, control, funcionamiento y supervisión de cualquier tipo de sociedad o asociación (holding). </a:t>
            </a:r>
          </a:p>
          <a:p>
            <a:pPr marL="182880" algn="just">
              <a:lnSpc>
                <a:spcPts val="1300"/>
              </a:lnSpc>
              <a:spcAft>
                <a:spcPts val="505"/>
              </a:spcAft>
              <a:tabLst>
                <a:tab pos="457200" algn="l"/>
                <a:tab pos="540385" algn="l"/>
              </a:tabLst>
            </a:pPr>
            <a:r>
              <a:rPr lang="es-ES" sz="2400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Montserrat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3F141D-D899-6119-8E6B-6A6235D80EC5}"/>
              </a:ext>
            </a:extLst>
          </p:cNvPr>
          <p:cNvSpPr txBox="1"/>
          <p:nvPr/>
        </p:nvSpPr>
        <p:spPr>
          <a:xfrm>
            <a:off x="411495" y="5918256"/>
            <a:ext cx="14726905" cy="224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Determinará el porcentaje del volumen de operación o venta que deberán de aportar las ASIPONAS, FIT y PODEBIS, para ser destinados a la atención de las necesidades más apremiantes de las comunidades con mayor necesidad, en los ámbitos de la salud, educación, transporte multimodal, espacios públicos, seguridad y cualquier otro.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053B5C-8659-717D-495B-658960FDEBF0}"/>
              </a:ext>
            </a:extLst>
          </p:cNvPr>
          <p:cNvSpPr txBox="1"/>
          <p:nvPr/>
        </p:nvSpPr>
        <p:spPr>
          <a:xfrm>
            <a:off x="355600" y="5401072"/>
            <a:ext cx="9603964" cy="47705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691C32"/>
                </a:solidFill>
                <a:latin typeface="Montserrat" panose="00000500000000000000" pitchFamily="2" charset="0"/>
              </a:rPr>
              <a:t>DETERMINACIÓN DE PORCENTAJES</a:t>
            </a:r>
          </a:p>
        </p:txBody>
      </p:sp>
    </p:spTree>
    <p:extLst>
      <p:ext uri="{BB962C8B-B14F-4D97-AF65-F5344CB8AC3E}">
        <p14:creationId xmlns:p14="http://schemas.microsoft.com/office/powerpoint/2010/main" val="35522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55898A1-D53D-F0FE-52F5-1C02DDC5EC98}"/>
              </a:ext>
            </a:extLst>
          </p:cNvPr>
          <p:cNvSpPr txBox="1"/>
          <p:nvPr/>
        </p:nvSpPr>
        <p:spPr>
          <a:xfrm>
            <a:off x="7137400" y="2668507"/>
            <a:ext cx="8458200" cy="4405950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Su ubicación geográfica es estratégica para promover el desarrollo económico y social, así como la inversión y poder competir en los mercados mundiales de movilización de mercancías, mediante el uso combinado de diversos medios de transporte, generando empleos, respetando la libertad, dignidad, la paz social y la justa distribución de la riqueza.</a:t>
            </a:r>
          </a:p>
          <a:p>
            <a:pPr algn="just">
              <a:lnSpc>
                <a:spcPct val="150000"/>
              </a:lnSpc>
            </a:pPr>
            <a:endParaRPr lang="es-MX" sz="1000" dirty="0">
              <a:latin typeface="Montserrat" panose="00000500000000000000" pitchFamily="2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A5FE057-5855-BC58-27E7-63C8837AC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45" y="1376801"/>
            <a:ext cx="5706506" cy="6989362"/>
          </a:xfrm>
          <a:prstGeom prst="rect">
            <a:avLst/>
          </a:prstGeom>
          <a:effectLst>
            <a:glow rad="228600">
              <a:srgbClr val="BC955C">
                <a:alpha val="40000"/>
              </a:srgbClr>
            </a:glow>
          </a:effectLst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E00C8981-D197-DA5D-E2D1-A142E1CB9CCF}"/>
              </a:ext>
            </a:extLst>
          </p:cNvPr>
          <p:cNvGrpSpPr/>
          <p:nvPr/>
        </p:nvGrpSpPr>
        <p:grpSpPr>
          <a:xfrm>
            <a:off x="10945243" y="283408"/>
            <a:ext cx="5310757" cy="1088192"/>
            <a:chOff x="10895735" y="77969"/>
            <a:chExt cx="5310757" cy="1088192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633D899E-0CF9-8C72-555D-83ABE9A4B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33" name="Imagen 32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ADFCC0E7-7DF9-6C14-94D7-0463A8BC6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CE0B5C01-ECC8-152F-F1F5-1CD170DDF691}"/>
              </a:ext>
            </a:extLst>
          </p:cNvPr>
          <p:cNvSpPr txBox="1"/>
          <p:nvPr/>
        </p:nvSpPr>
        <p:spPr>
          <a:xfrm>
            <a:off x="355600" y="307471"/>
            <a:ext cx="75465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5D192C"/>
                </a:solidFill>
                <a:latin typeface="Montserrat" panose="00000500000000000000" pitchFamily="2" charset="0"/>
              </a:rPr>
              <a:t>Ubicación geográfica estratégica </a:t>
            </a:r>
          </a:p>
        </p:txBody>
      </p:sp>
    </p:spTree>
    <p:extLst>
      <p:ext uri="{BB962C8B-B14F-4D97-AF65-F5344CB8AC3E}">
        <p14:creationId xmlns:p14="http://schemas.microsoft.com/office/powerpoint/2010/main" val="267210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1">
            <a:extLst>
              <a:ext uri="{FF2B5EF4-FFF2-40B4-BE49-F238E27FC236}">
                <a16:creationId xmlns:a16="http://schemas.microsoft.com/office/drawing/2014/main" id="{02D51196-7393-45BB-B0F1-82AC85BC4196}"/>
              </a:ext>
            </a:extLst>
          </p:cNvPr>
          <p:cNvSpPr txBox="1">
            <a:spLocks/>
          </p:cNvSpPr>
          <p:nvPr/>
        </p:nvSpPr>
        <p:spPr>
          <a:xfrm>
            <a:off x="368700" y="360935"/>
            <a:ext cx="9630275" cy="636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2667" b="1" dirty="0">
              <a:solidFill>
                <a:srgbClr val="6E152E"/>
              </a:solidFill>
              <a:latin typeface="Montserrat SemiBold" pitchFamily="2" charset="77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C4227E0-4F28-86F6-C943-6F2A0F802934}"/>
              </a:ext>
            </a:extLst>
          </p:cNvPr>
          <p:cNvGrpSpPr/>
          <p:nvPr/>
        </p:nvGrpSpPr>
        <p:grpSpPr>
          <a:xfrm>
            <a:off x="10576652" y="71563"/>
            <a:ext cx="5310757" cy="1088192"/>
            <a:chOff x="10895735" y="77969"/>
            <a:chExt cx="5310757" cy="10881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0A0CFF9-F7C0-AEBF-03D8-D1099CB2F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21" name="Imagen 20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B9C343AE-07BA-03B9-2ED2-6C82D0F80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3" t="-3995" b="1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uadroTexto 21">
            <a:extLst>
              <a:ext uri="{FF2B5EF4-FFF2-40B4-BE49-F238E27FC236}">
                <a16:creationId xmlns:a16="http://schemas.microsoft.com/office/drawing/2014/main" id="{8A40A3B4-1139-2B08-953A-C0CB85B36103}"/>
              </a:ext>
            </a:extLst>
          </p:cNvPr>
          <p:cNvSpPr txBox="1"/>
          <p:nvPr/>
        </p:nvSpPr>
        <p:spPr>
          <a:xfrm>
            <a:off x="10944384" y="2002753"/>
            <a:ext cx="3954957" cy="70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4 Estados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5AAB408-BF2D-F33F-226C-8F4C2BB9D428}"/>
              </a:ext>
            </a:extLst>
          </p:cNvPr>
          <p:cNvGrpSpPr/>
          <p:nvPr/>
        </p:nvGrpSpPr>
        <p:grpSpPr>
          <a:xfrm>
            <a:off x="10504266" y="3200400"/>
            <a:ext cx="5396134" cy="2998538"/>
            <a:chOff x="10504266" y="3200400"/>
            <a:chExt cx="5396134" cy="2998538"/>
          </a:xfrm>
        </p:grpSpPr>
        <p:sp>
          <p:nvSpPr>
            <p:cNvPr id="4" name="CuadroTexto 21">
              <a:extLst>
                <a:ext uri="{FF2B5EF4-FFF2-40B4-BE49-F238E27FC236}">
                  <a16:creationId xmlns:a16="http://schemas.microsoft.com/office/drawing/2014/main" id="{1A9AD8A2-022A-5E12-FCD9-7A967D084886}"/>
                </a:ext>
              </a:extLst>
            </p:cNvPr>
            <p:cNvSpPr txBox="1"/>
            <p:nvPr/>
          </p:nvSpPr>
          <p:spPr>
            <a:xfrm>
              <a:off x="10504266" y="3468346"/>
              <a:ext cx="2978537" cy="211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2133" b="1" dirty="0">
                  <a:solidFill>
                    <a:srgbClr val="B38E5D"/>
                  </a:solidFill>
                  <a:latin typeface="Montserrat" panose="00000500000000000000" pitchFamily="2" charset="0"/>
                </a:rPr>
                <a:t>Oaxaca</a:t>
              </a:r>
              <a:r>
                <a:rPr lang="es-MX" sz="1867" b="1" dirty="0">
                  <a:solidFill>
                    <a:srgbClr val="B38E5D"/>
                  </a:solidFill>
                  <a:latin typeface="Montserrat" panose="00000500000000000000" pitchFamily="2" charset="0"/>
                </a:rPr>
                <a:t> </a:t>
              </a:r>
            </a:p>
            <a:p>
              <a:pPr algn="ctr"/>
              <a:r>
                <a:rPr lang="es-MX" sz="1533" b="1" dirty="0">
                  <a:latin typeface="Montserrat" panose="00000500000000000000" pitchFamily="2" charset="0"/>
                </a:rPr>
                <a:t>46 municipios</a:t>
              </a:r>
            </a:p>
            <a:p>
              <a:pPr algn="ctr"/>
              <a:endParaRPr lang="es-MX" sz="1533" b="1" dirty="0">
                <a:solidFill>
                  <a:srgbClr val="B38E5D"/>
                </a:solidFill>
                <a:latin typeface="Montserrat" panose="00000500000000000000" pitchFamily="2" charset="0"/>
              </a:endParaRPr>
            </a:p>
            <a:p>
              <a:pPr algn="ctr"/>
              <a:endParaRPr lang="es-MX" sz="2133" b="1" dirty="0">
                <a:solidFill>
                  <a:srgbClr val="B38E5D"/>
                </a:solidFill>
                <a:latin typeface="Montserrat" panose="00000500000000000000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MX" sz="2133" b="1" dirty="0">
                  <a:solidFill>
                    <a:srgbClr val="B38E5D"/>
                  </a:solidFill>
                  <a:latin typeface="Montserrat" panose="00000500000000000000" pitchFamily="2" charset="0"/>
                </a:rPr>
                <a:t>Tabasco</a:t>
              </a:r>
            </a:p>
            <a:p>
              <a:pPr algn="ctr"/>
              <a:r>
                <a:rPr lang="es-MX" sz="1533" b="1" dirty="0">
                  <a:latin typeface="Montserrat" panose="00000500000000000000" pitchFamily="2" charset="0"/>
                </a:rPr>
                <a:t>8 municipios</a:t>
              </a:r>
            </a:p>
          </p:txBody>
        </p:sp>
        <p:sp>
          <p:nvSpPr>
            <p:cNvPr id="5" name="CuadroTexto 21">
              <a:extLst>
                <a:ext uri="{FF2B5EF4-FFF2-40B4-BE49-F238E27FC236}">
                  <a16:creationId xmlns:a16="http://schemas.microsoft.com/office/drawing/2014/main" id="{F24397E8-A766-9E7C-56D3-C81F1ECC9B98}"/>
                </a:ext>
              </a:extLst>
            </p:cNvPr>
            <p:cNvSpPr txBox="1"/>
            <p:nvPr/>
          </p:nvSpPr>
          <p:spPr>
            <a:xfrm>
              <a:off x="12921863" y="3469662"/>
              <a:ext cx="2978537" cy="211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2133" b="1" dirty="0">
                  <a:solidFill>
                    <a:srgbClr val="B38E5D"/>
                  </a:solidFill>
                  <a:latin typeface="Montserrat" panose="00000500000000000000" pitchFamily="2" charset="0"/>
                </a:rPr>
                <a:t>Veracruz</a:t>
              </a:r>
              <a:endParaRPr lang="es-MX" sz="1867" b="1" dirty="0">
                <a:solidFill>
                  <a:srgbClr val="B38E5D"/>
                </a:solidFill>
                <a:latin typeface="Montserrat" panose="00000500000000000000" pitchFamily="2" charset="0"/>
              </a:endParaRPr>
            </a:p>
            <a:p>
              <a:pPr algn="ctr"/>
              <a:r>
                <a:rPr lang="es-MX" sz="1533" b="1" dirty="0">
                  <a:latin typeface="Montserrat" panose="00000500000000000000" pitchFamily="2" charset="0"/>
                </a:rPr>
                <a:t>33 municipios</a:t>
              </a:r>
            </a:p>
            <a:p>
              <a:pPr algn="ctr"/>
              <a:endParaRPr lang="es-MX" sz="1533" b="1" dirty="0">
                <a:solidFill>
                  <a:srgbClr val="B38E5D"/>
                </a:solidFill>
                <a:latin typeface="Montserrat" panose="00000500000000000000" pitchFamily="2" charset="0"/>
              </a:endParaRPr>
            </a:p>
            <a:p>
              <a:pPr algn="ctr"/>
              <a:endParaRPr lang="es-MX" sz="2133" b="1" dirty="0">
                <a:solidFill>
                  <a:srgbClr val="B38E5D"/>
                </a:solidFill>
                <a:latin typeface="Montserrat" panose="00000500000000000000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MX" sz="2133" b="1" dirty="0">
                  <a:solidFill>
                    <a:srgbClr val="B38E5D"/>
                  </a:solidFill>
                  <a:latin typeface="Montserrat" panose="00000500000000000000" pitchFamily="2" charset="0"/>
                </a:rPr>
                <a:t>Chiapas</a:t>
              </a:r>
            </a:p>
            <a:p>
              <a:pPr algn="ctr"/>
              <a:r>
                <a:rPr lang="es-MX" sz="1533" b="1" dirty="0">
                  <a:latin typeface="Montserrat" panose="00000500000000000000" pitchFamily="2" charset="0"/>
                </a:rPr>
                <a:t>18 municipios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92E893C-E0FF-EA3C-9610-9D1BCB857621}"/>
                </a:ext>
              </a:extLst>
            </p:cNvPr>
            <p:cNvSpPr/>
            <p:nvPr/>
          </p:nvSpPr>
          <p:spPr>
            <a:xfrm>
              <a:off x="10769059" y="3200400"/>
              <a:ext cx="4866548" cy="2998538"/>
            </a:xfrm>
            <a:prstGeom prst="rect">
              <a:avLst/>
            </a:prstGeom>
            <a:noFill/>
            <a:ln w="28575">
              <a:solidFill>
                <a:srgbClr val="691C3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</p:grpSp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836B6D75-4599-2CAE-A9C4-9B43088E8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7" y="1380984"/>
            <a:ext cx="9748216" cy="72820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CD009D-F828-59CB-0680-4DB451F5F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91" y="550892"/>
            <a:ext cx="3889585" cy="6401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5B39931-7489-A6CD-C984-4405F7FD756B}"/>
              </a:ext>
            </a:extLst>
          </p:cNvPr>
          <p:cNvSpPr txBox="1"/>
          <p:nvPr/>
        </p:nvSpPr>
        <p:spPr>
          <a:xfrm>
            <a:off x="438149" y="132670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ATENCIÓN PRIORITARIA </a:t>
            </a:r>
          </a:p>
        </p:txBody>
      </p:sp>
    </p:spTree>
    <p:extLst>
      <p:ext uri="{BB962C8B-B14F-4D97-AF65-F5344CB8AC3E}">
        <p14:creationId xmlns:p14="http://schemas.microsoft.com/office/powerpoint/2010/main" val="233652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968D06D-3431-0F79-3A6C-65D7FF71EE8B}"/>
              </a:ext>
            </a:extLst>
          </p:cNvPr>
          <p:cNvGrpSpPr/>
          <p:nvPr/>
        </p:nvGrpSpPr>
        <p:grpSpPr>
          <a:xfrm>
            <a:off x="10895736" y="54808"/>
            <a:ext cx="5310757" cy="1088192"/>
            <a:chOff x="10895735" y="77969"/>
            <a:chExt cx="5310757" cy="108819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8979B9-85F9-5608-E38C-675ADD5C6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5735" y="77969"/>
              <a:ext cx="3330259" cy="1088192"/>
            </a:xfrm>
            <a:prstGeom prst="rect">
              <a:avLst/>
            </a:prstGeom>
          </p:spPr>
        </p:pic>
        <p:pic>
          <p:nvPicPr>
            <p:cNvPr id="5" name="Imagen 4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850315A4-9D03-F5A7-567F-E51E21CA5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95"/>
            <a:stretch/>
          </p:blipFill>
          <p:spPr bwMode="auto">
            <a:xfrm>
              <a:off x="13752117" y="221132"/>
              <a:ext cx="2454375" cy="80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94D844A-B696-3554-2223-08FA488053BB}"/>
              </a:ext>
            </a:extLst>
          </p:cNvPr>
          <p:cNvSpPr txBox="1"/>
          <p:nvPr/>
        </p:nvSpPr>
        <p:spPr>
          <a:xfrm>
            <a:off x="533325" y="1371600"/>
            <a:ext cx="8096538" cy="2245871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El Istmo de Tehuantepec y el Área de Influencia del Corredor, es de interés público y social, debido a que los pueblos originarios han permanecido en el rezago, aislados y sujetos a discriminación.</a:t>
            </a:r>
          </a:p>
        </p:txBody>
      </p:sp>
      <p:pic>
        <p:nvPicPr>
          <p:cNvPr id="42" name="Imagen 41" descr="Casa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E9E4EF87-FB9B-3652-51DB-70A54515B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2" y="4502374"/>
            <a:ext cx="6497958" cy="3651026"/>
          </a:xfrm>
          <a:prstGeom prst="rect">
            <a:avLst/>
          </a:prstGeom>
        </p:spPr>
      </p:pic>
      <p:pic>
        <p:nvPicPr>
          <p:cNvPr id="43" name="Imagen 42" descr="Casa de madera en el campo&#10;&#10;Descripción generada automáticamente con confianza baja">
            <a:extLst>
              <a:ext uri="{FF2B5EF4-FFF2-40B4-BE49-F238E27FC236}">
                <a16:creationId xmlns:a16="http://schemas.microsoft.com/office/drawing/2014/main" id="{5E9F9338-4F71-D80E-9C03-8C5BA63FD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57" y="1133349"/>
            <a:ext cx="6523923" cy="3438651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E04E18E9-C0A6-2D1C-3CAD-BF526FFD9362}"/>
              </a:ext>
            </a:extLst>
          </p:cNvPr>
          <p:cNvSpPr txBox="1"/>
          <p:nvPr/>
        </p:nvSpPr>
        <p:spPr>
          <a:xfrm>
            <a:off x="7481460" y="5394727"/>
            <a:ext cx="7870220" cy="1691873"/>
          </a:xfrm>
          <a:prstGeom prst="rect">
            <a:avLst/>
          </a:prstGeom>
          <a:noFill/>
          <a:ln w="38100">
            <a:solidFill>
              <a:srgbClr val="BC955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latin typeface="Montserrat" panose="00000500000000000000" pitchFamily="2" charset="0"/>
              </a:rPr>
              <a:t>Es la región más angosta del país con cualidades ecológicas, naturales y culturales únicas; requiriendo de atención preferencial e inmediata.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1CB15FB-3600-B8AB-0EAA-B9594E5EBEE9}"/>
              </a:ext>
            </a:extLst>
          </p:cNvPr>
          <p:cNvSpPr txBox="1"/>
          <p:nvPr/>
        </p:nvSpPr>
        <p:spPr>
          <a:xfrm>
            <a:off x="533325" y="216501"/>
            <a:ext cx="6327364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rgbClr val="691C32"/>
                </a:solidFill>
                <a:latin typeface="Montserrat" panose="00000500000000000000" pitchFamily="2" charset="0"/>
              </a:rPr>
              <a:t>Atención inmediata </a:t>
            </a:r>
          </a:p>
        </p:txBody>
      </p:sp>
    </p:spTree>
    <p:extLst>
      <p:ext uri="{BB962C8B-B14F-4D97-AF65-F5344CB8AC3E}">
        <p14:creationId xmlns:p14="http://schemas.microsoft.com/office/powerpoint/2010/main" val="130194246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21291</TotalTime>
  <Words>900</Words>
  <Application>Microsoft Office PowerPoint</Application>
  <PresentationFormat>Personalizado</PresentationFormat>
  <Paragraphs>78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Calibri</vt:lpstr>
      <vt:lpstr>Montserrat</vt:lpstr>
      <vt:lpstr>Montserrat Medium</vt:lpstr>
      <vt:lpstr>Montserrat SemiBold</vt:lpstr>
      <vt:lpstr>Wingdings</vt:lpstr>
      <vt:lpstr>1_Tema de Office</vt:lpstr>
      <vt:lpstr>2_Tema de Office</vt:lpstr>
      <vt:lpstr>CORREDOR INTEROCEÁNICO DEL ISTMO DE  TEHUANTEPEC</vt:lpstr>
      <vt:lpstr>Proyecto de Decreto por el que se expide la “LEY PARA LA ATENCIÓN PRIORITARIA Y DESARROLLO DEL ISTMO DE TEHUANTEPEC Y EL ÁREA DE INFLUENCIA DEL CORREDOR, REGLAMENTARIA DE LOS ARTÍCULOS 2, 25 Y 28 DE LA CONSTITUCIÓN POLÍTICA DE LOS ESTADOS UNIDOS MEXICANOS”.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TRAMO 1  TREN MAYA</dc:title>
  <dc:creator>Brenda</dc:creator>
  <cp:lastModifiedBy>Adan Patiño Samano</cp:lastModifiedBy>
  <cp:revision>292</cp:revision>
  <cp:lastPrinted>2023-06-15T16:23:18Z</cp:lastPrinted>
  <dcterms:created xsi:type="dcterms:W3CDTF">2023-01-17T00:46:33Z</dcterms:created>
  <dcterms:modified xsi:type="dcterms:W3CDTF">2023-08-29T15:29:56Z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2023-01-14T00:00:00Z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2023-01-17T00:00:00Z</vt:filetime>
  </property>
</Properties>
</file>